
<file path=[Content_Types].xml><?xml version="1.0" encoding="utf-8"?>
<Types xmlns="http://schemas.openxmlformats.org/package/2006/content-types"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41" r:id="rId16"/>
    <p:sldId id="270" r:id="rId17"/>
    <p:sldId id="271" r:id="rId18"/>
    <p:sldId id="335" r:id="rId19"/>
    <p:sldId id="336" r:id="rId20"/>
    <p:sldId id="337" r:id="rId21"/>
    <p:sldId id="338" r:id="rId22"/>
    <p:sldId id="339" r:id="rId23"/>
    <p:sldId id="340" r:id="rId24"/>
    <p:sldId id="272" r:id="rId25"/>
    <p:sldId id="273" r:id="rId26"/>
    <p:sldId id="275" r:id="rId27"/>
    <p:sldId id="274" r:id="rId28"/>
    <p:sldId id="276" r:id="rId29"/>
    <p:sldId id="277" r:id="rId30"/>
    <p:sldId id="279" r:id="rId31"/>
    <p:sldId id="342" r:id="rId32"/>
    <p:sldId id="300" r:id="rId33"/>
    <p:sldId id="280" r:id="rId34"/>
    <p:sldId id="310" r:id="rId35"/>
    <p:sldId id="302" r:id="rId36"/>
    <p:sldId id="305" r:id="rId37"/>
    <p:sldId id="306" r:id="rId38"/>
    <p:sldId id="314" r:id="rId39"/>
    <p:sldId id="308" r:id="rId40"/>
    <p:sldId id="315" r:id="rId41"/>
    <p:sldId id="309" r:id="rId42"/>
    <p:sldId id="334" r:id="rId43"/>
    <p:sldId id="282" r:id="rId44"/>
    <p:sldId id="311" r:id="rId45"/>
    <p:sldId id="316" r:id="rId4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iqC9PK0tpo+on9LUEdJnS2fN6u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8BECC5-F1AB-44F1-BDA2-349FB23A0EBE}">
  <a:tblStyle styleId="{688BECC5-F1AB-44F1-BDA2-349FB23A0EB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60204"/>
  </p:normalViewPr>
  <p:slideViewPr>
    <p:cSldViewPr snapToGrid="0">
      <p:cViewPr varScale="1">
        <p:scale>
          <a:sx n="74" d="100"/>
          <a:sy n="74" d="100"/>
        </p:scale>
        <p:origin x="1552" y="176"/>
      </p:cViewPr>
      <p:guideLst/>
    </p:cSldViewPr>
  </p:slideViewPr>
  <p:notesTextViewPr>
    <p:cViewPr>
      <p:scale>
        <a:sx n="225" d="100"/>
        <a:sy n="2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7b403ba9c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" name="Google Shape;154;g2d7b403ba9c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7b403ba9c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d7b403ba9c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556146D3-40DF-94D0-D6F6-72007436E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22479f4c9b_1_3:notes">
            <a:extLst>
              <a:ext uri="{FF2B5EF4-FFF2-40B4-BE49-F238E27FC236}">
                <a16:creationId xmlns:a16="http://schemas.microsoft.com/office/drawing/2014/main" id="{0D9EA41F-E403-910B-0AFB-42EB04AC77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22479f4c9b_1_3:notes">
            <a:extLst>
              <a:ext uri="{FF2B5EF4-FFF2-40B4-BE49-F238E27FC236}">
                <a16:creationId xmlns:a16="http://schemas.microsoft.com/office/drawing/2014/main" id="{B0A21040-12F5-4235-AB73-E34FC3396E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Categorize different models based on how they represent the density function.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don’t have a explicit density function. It can generate samples, but . GAN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9255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7b403ba9c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" name="Google Shape;178;g2d7b403ba9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7b403ba9c_4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g2d7b403ba9c_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0" name="Google Shape;19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7b403ba9c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8" name="Google Shape;208;g2d7b403ba9c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25f47553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25f47553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983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25f47553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225f47553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25f475535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25f475535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225f47553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225f47553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25f47553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25f47553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25f47553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225f47553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6F2D3571-A7A0-3C87-B7DA-E1328CA5B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22479f4c9b_1_3:notes">
            <a:extLst>
              <a:ext uri="{FF2B5EF4-FFF2-40B4-BE49-F238E27FC236}">
                <a16:creationId xmlns:a16="http://schemas.microsoft.com/office/drawing/2014/main" id="{0D3C3004-4BC4-DB89-75D7-FE5102C316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22479f4c9b_1_3:notes">
            <a:extLst>
              <a:ext uri="{FF2B5EF4-FFF2-40B4-BE49-F238E27FC236}">
                <a16:creationId xmlns:a16="http://schemas.microsoft.com/office/drawing/2014/main" id="{0F0747F5-4F0D-CE9E-3A1A-73EA18632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81090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distribution of data basically assigns a probability to each possible value of the data</a:t>
            </a:r>
          </a:p>
          <a:p>
            <a:r>
              <a:rPr lang="en-US" dirty="0"/>
              <a:t>In future lectures there might be some abuse of notation – we may not always specify whether the distribution is continuous or discrete and we may use density and probability interchangeably </a:t>
            </a:r>
          </a:p>
          <a:p>
            <a:r>
              <a:rPr lang="en-US" dirty="0"/>
              <a:t>Discretization</a:t>
            </a:r>
          </a:p>
          <a:p>
            <a:r>
              <a:rPr lang="en-US" dirty="0"/>
              <a:t>We are interested in . Can be expanded into joint distribution. Not always going to expand it. When talking about the distribution of a sample Even if we don’t expand it, you should know that it’s a multivariate distribution</a:t>
            </a:r>
          </a:p>
        </p:txBody>
      </p:sp>
    </p:spTree>
    <p:extLst>
      <p:ext uri="{BB962C8B-B14F-4D97-AF65-F5344CB8AC3E}">
        <p14:creationId xmlns:p14="http://schemas.microsoft.com/office/powerpoint/2010/main" val="12173119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dirty="0"/>
              <a:t>Training set: images, text, audios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dirty="0"/>
              <a:t>Data distribution: data generating process, text (human thoughts), image (physical process) 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dirty="0"/>
              <a:t>Sample: indistinguishable from samples in your training set</a:t>
            </a:r>
            <a:endParaRPr dirty="0"/>
          </a:p>
        </p:txBody>
      </p:sp>
      <p:sp>
        <p:nvSpPr>
          <p:cNvPr id="237" name="Google Shape;237;p3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BBFBF0D8-95FF-C01F-1F81-6E8502049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:notes">
            <a:extLst>
              <a:ext uri="{FF2B5EF4-FFF2-40B4-BE49-F238E27FC236}">
                <a16:creationId xmlns:a16="http://schemas.microsoft.com/office/drawing/2014/main" id="{F9B70BE4-DDF1-987E-EF56-F39715721A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30:notes">
            <a:extLst>
              <a:ext uri="{FF2B5EF4-FFF2-40B4-BE49-F238E27FC236}">
                <a16:creationId xmlns:a16="http://schemas.microsoft.com/office/drawing/2014/main" id="{ACFD95E1-4E54-15A2-53EA-BD0A7B5141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Recall that the goal of generative modeling is</a:t>
            </a:r>
            <a:endParaRPr dirty="0"/>
          </a:p>
        </p:txBody>
      </p:sp>
      <p:sp>
        <p:nvSpPr>
          <p:cNvPr id="237" name="Google Shape;237;p30:notes">
            <a:extLst>
              <a:ext uri="{FF2B5EF4-FFF2-40B4-BE49-F238E27FC236}">
                <a16:creationId xmlns:a16="http://schemas.microsoft.com/office/drawing/2014/main" id="{5E193CA1-3004-98AB-191B-FB80055F38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3161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Write KL divergence for continuous distributions</a:t>
            </a:r>
          </a:p>
          <a:p>
            <a:r>
              <a:rPr lang="en-US" dirty="0"/>
              <a:t>Write KL divergence using expectations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Write to explain that it’s expected difference between log probability</a:t>
            </a:r>
          </a:p>
          <a:p>
            <a:r>
              <a:rPr lang="en-US" dirty="0"/>
              <a:t>Log2-0.5log3 0.75log3 – log2</a:t>
            </a:r>
          </a:p>
        </p:txBody>
      </p:sp>
    </p:spTree>
    <p:extLst>
      <p:ext uri="{BB962C8B-B14F-4D97-AF65-F5344CB8AC3E}">
        <p14:creationId xmlns:p14="http://schemas.microsoft.com/office/powerpoint/2010/main" val="41281751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BBCC5-319E-931F-7F4D-B4245A938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182AF-DFCE-B8A9-10DE-ABCB1708C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9E9368-FA04-3AD5-3617-B09961C2C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the answer</a:t>
            </a:r>
          </a:p>
          <a:p>
            <a:r>
              <a:rPr lang="en-US" dirty="0"/>
              <a:t>Question: for each KL divergence, is it greater or smaller than zero?</a:t>
            </a:r>
          </a:p>
          <a:p>
            <a:r>
              <a:rPr lang="en-US" dirty="0"/>
              <a:t>Don’t have to specify the log base. The number you got with difference bases can always be converted with each other by multiplying with a scalar</a:t>
            </a:r>
          </a:p>
        </p:txBody>
      </p:sp>
    </p:spTree>
    <p:extLst>
      <p:ext uri="{BB962C8B-B14F-4D97-AF65-F5344CB8AC3E}">
        <p14:creationId xmlns:p14="http://schemas.microsoft.com/office/powerpoint/2010/main" val="14271224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780D4-6F5C-21A3-2613-139D086C6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C939FB-98C4-80C7-8ECA-1DFEB1E25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EB762D-7E91-51E5-CCCD-6E4C37585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to prove non-negativity</a:t>
            </a:r>
          </a:p>
        </p:txBody>
      </p:sp>
    </p:spTree>
    <p:extLst>
      <p:ext uri="{BB962C8B-B14F-4D97-AF65-F5344CB8AC3E}">
        <p14:creationId xmlns:p14="http://schemas.microsoft.com/office/powerpoint/2010/main" val="3427801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D397-B613-5A1E-5072-2A36600C1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21D676-6083-F92D-F781-BC49BCFFC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4365F5-D4D9-DC1E-06EE-F4CD75346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310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E9362424-01BA-D26E-E33B-DC5D2D0C7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:notes">
            <a:extLst>
              <a:ext uri="{FF2B5EF4-FFF2-40B4-BE49-F238E27FC236}">
                <a16:creationId xmlns:a16="http://schemas.microsoft.com/office/drawing/2014/main" id="{299B745D-1400-D698-09A1-E88775857D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30:notes">
            <a:extLst>
              <a:ext uri="{FF2B5EF4-FFF2-40B4-BE49-F238E27FC236}">
                <a16:creationId xmlns:a16="http://schemas.microsoft.com/office/drawing/2014/main" id="{D8AC9B20-8E76-8549-7431-96B517E9CA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Write empirical estimate of KL Divergence is negative log likelihood</a:t>
            </a:r>
            <a:endParaRPr dirty="0"/>
          </a:p>
        </p:txBody>
      </p:sp>
      <p:sp>
        <p:nvSpPr>
          <p:cNvPr id="237" name="Google Shape;237;p30:notes">
            <a:extLst>
              <a:ext uri="{FF2B5EF4-FFF2-40B4-BE49-F238E27FC236}">
                <a16:creationId xmlns:a16="http://schemas.microsoft.com/office/drawing/2014/main" id="{8F2053F2-D5C5-0795-28F8-B790D095B9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5708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500f623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g2a500f623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24F3822B-EBA2-FC04-8AE4-8DE85A544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:notes">
            <a:extLst>
              <a:ext uri="{FF2B5EF4-FFF2-40B4-BE49-F238E27FC236}">
                <a16:creationId xmlns:a16="http://schemas.microsoft.com/office/drawing/2014/main" id="{4969080C-BE9C-C94A-D8A9-89009A7AE7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30:notes">
            <a:extLst>
              <a:ext uri="{FF2B5EF4-FFF2-40B4-BE49-F238E27FC236}">
                <a16:creationId xmlns:a16="http://schemas.microsoft.com/office/drawing/2014/main" id="{34E35996-9263-3512-B0FF-A3B39C9E36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7" name="Google Shape;237;p30:notes">
            <a:extLst>
              <a:ext uri="{FF2B5EF4-FFF2-40B4-BE49-F238E27FC236}">
                <a16:creationId xmlns:a16="http://schemas.microsoft.com/office/drawing/2014/main" id="{9F2D32C4-5E79-F18D-82F3-FF80E7F81E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93794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E53F699F-3112-08A6-E915-C3BFC56FA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:notes">
            <a:extLst>
              <a:ext uri="{FF2B5EF4-FFF2-40B4-BE49-F238E27FC236}">
                <a16:creationId xmlns:a16="http://schemas.microsoft.com/office/drawing/2014/main" id="{8ED559BD-D37A-16C8-AF4C-D892093952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30:notes">
            <a:extLst>
              <a:ext uri="{FF2B5EF4-FFF2-40B4-BE49-F238E27FC236}">
                <a16:creationId xmlns:a16="http://schemas.microsoft.com/office/drawing/2014/main" id="{7C3D6B46-8495-9E4C-79CF-2426BD8A5D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7" name="Google Shape;237;p30:notes">
            <a:extLst>
              <a:ext uri="{FF2B5EF4-FFF2-40B4-BE49-F238E27FC236}">
                <a16:creationId xmlns:a16="http://schemas.microsoft.com/office/drawing/2014/main" id="{4C65CFA2-0C49-4BEB-D1E3-826F8FDC08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2254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22479f4c9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22479f4c9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Categorize different models based on how they represent the density function.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don’t have a explicit density function. It can generate samples, but . GAN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46B6F-3DA4-D47F-427D-5CD5027E8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68F3A3-0487-D48C-3ABF-EE732AB3A1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487D4C-B69F-6A90-08B4-31D71F176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396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AA1A9-3841-8131-9061-B191ADF81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64661D-0EFA-2844-C876-50416A022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B54E0-CB13-B90A-E7D6-EBD0CB5F1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672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249dbce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g32249dbce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5024bd0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" name="Google Shape;117;g2a5024bd0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5088944c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" name="Google Shape;125;g2a5088944c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9683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owards-data-science/understanding-variational-autoencoders-vaes-f70510919f7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iffusionflow.github.io/" TargetMode="External"/><Relationship Id="rId5" Type="http://schemas.openxmlformats.org/officeDocument/2006/relationships/hyperlink" Target="https://sander.ai/2023/07/20/perspectives.html" TargetMode="External"/><Relationship Id="rId4" Type="http://schemas.openxmlformats.org/officeDocument/2006/relationships/hyperlink" Target="https://lilianweng.github.io/posts/2018-10-13-flow-model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nder.ai/2024/02/28/paradox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enchenlin.me/blog/2025/01/08/video-generation-models-explosion-2024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xaY691Zf4ThYPunh9y9DPBKGHBtaHpy/edit?usp=sharing&amp;ouid=103741030008966705821&amp;rtpof=true&amp;sd=tru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document/d/1UkJHFqeOrGqQ0yb7AxOCkecieWMWDNmNmUuWMNcBDT4/edit?usp=sharin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gfanti@andrew.cmu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doi/10.1073/pnas.182193611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unhuang.m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sangyunl@andrew.cmu.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9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yuweia@andrew.cmu.ed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hyperlink" Target="mailto:kaihu@cmu.edu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chuqiz@andrew.cmu.ed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cmu/spring2025/18789a/hom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radescope.com/courses/94685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Welcome to 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Deep Generative Modeling</a:t>
            </a:r>
            <a:br>
              <a:rPr lang="en-US"/>
            </a:br>
            <a:r>
              <a:rPr lang="en-US"/>
              <a:t>18-789 </a:t>
            </a:r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Lecture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Grading Rubric</a:t>
            </a:r>
            <a:endParaRPr/>
          </a:p>
        </p:txBody>
      </p:sp>
      <p:sp>
        <p:nvSpPr>
          <p:cNvPr id="139" name="Google Shape;139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– Participation </a:t>
            </a:r>
            <a:endParaRPr/>
          </a:p>
          <a:p>
            <a:pPr marL="685800" lvl="1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14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Class presentations</a:t>
            </a:r>
            <a:endParaRPr/>
          </a:p>
          <a:p>
            <a:pPr marL="685800" lvl="1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5% In-class 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4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uizzes: if you complete &gt;=80% of quizzes, you will receive full 5% participation marks</a:t>
            </a:r>
            <a:endParaRPr/>
          </a:p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20% – Test</a:t>
            </a:r>
            <a:endParaRPr b="0"/>
          </a:p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0% – Homeworks (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homeworks, 10% each)</a:t>
            </a:r>
            <a:endParaRPr b="0"/>
          </a:p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– Project</a:t>
            </a:r>
            <a:endParaRPr b="0"/>
          </a:p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4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0% - Mid-semester presentation</a:t>
            </a:r>
            <a:endParaRPr/>
          </a:p>
          <a:p>
            <a:pPr marL="22860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10% - Final presentation</a:t>
            </a:r>
            <a:endParaRPr/>
          </a:p>
          <a:p>
            <a:pPr marL="685800" lvl="1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-US" sz="14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4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- Final report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Late days</a:t>
            </a:r>
            <a:endParaRPr/>
          </a:p>
        </p:txBody>
      </p:sp>
      <p:sp>
        <p:nvSpPr>
          <p:cNvPr id="145" name="Google Shape;145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You have 5 late days, no questions asked.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Just mark at the top of your homework pdf when you submit it that you are using X of your late days.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After you have used your 5 late days, no more late assignments will be accepted.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GenAI Tool Policy</a:t>
            </a:r>
            <a:endParaRPr/>
          </a:p>
        </p:txBody>
      </p:sp>
      <p:sp>
        <p:nvSpPr>
          <p:cNvPr id="151" name="Google Shape;151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You may </a:t>
            </a:r>
            <a:r>
              <a:rPr lang="en-US" b="1"/>
              <a:t>NOT </a:t>
            </a:r>
            <a:r>
              <a:rPr lang="en-US"/>
              <a:t>use GenAI Tools for your homeworks, quizzes, or exams!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You may</a:t>
            </a:r>
            <a:r>
              <a:rPr lang="en-US" b="1"/>
              <a:t> </a:t>
            </a:r>
            <a:r>
              <a:rPr lang="en-US"/>
              <a:t>use GenAI Tools for your project development and preparation for your presentation. However, you should cite properly. </a:t>
            </a:r>
            <a:endParaRPr/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9144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E.g., if you generated a particular paragraph or slide through ChatGPT and edited for accuracy, you need to include a note saying “I generated this part through ChatGPT and edited the content for accuracy.”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7b403ba9c_4_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graphicFrame>
        <p:nvGraphicFramePr>
          <p:cNvPr id="157" name="Google Shape;157;g2d7b403ba9c_4_5"/>
          <p:cNvGraphicFramePr/>
          <p:nvPr/>
        </p:nvGraphicFramePr>
        <p:xfrm>
          <a:off x="852488" y="1641525"/>
          <a:ext cx="10487025" cy="46748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9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Date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Weekday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No.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Topic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Lecture Notes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Wk #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Reading Lists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Homework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0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1/13/2025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Monday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Introduction, Logistics, and Outlines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Lecture 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1/15/2025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Wednesday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Autoregressive Models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Lecture 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2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1/20/2025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Monday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3:1"/>
                      </a:ext>
                    </a:extLst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Martin Luther King Jr. Day - No class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500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3:2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3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3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1/22/2025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Wednesday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Introduction to RNNs, LSTM, Linear Attention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Lecture 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4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4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1/27/2025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Monday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Transformer, Encoder/Decoder, Decoder-Only Models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Lecture 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5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HW1 release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5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1/29/2025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Wednesday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Student Presentation I: Architecture for Sequence Modeling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6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6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7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7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7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7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2/3/2025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Monday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Varitional Autoencoders (VAEs)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8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Lecture 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8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8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sng">
                          <a:solidFill>
                            <a:srgbClr val="1155CC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</a:t>
                      </a:r>
                      <a:r>
                        <a:rPr lang="en-US" sz="900" u="sng">
                          <a:solidFill>
                            <a:schemeClr val="hlink"/>
                          </a:solidFill>
                          <a:hlinkClick r:id="rId3"/>
                        </a:rPr>
                        <a:t>Joseph</a:t>
                      </a:r>
                      <a:r>
                        <a:rPr lang="en-US" sz="900" u="sng">
                          <a:solidFill>
                            <a:srgbClr val="1155CC"/>
                          </a:solidFill>
                        </a:rPr>
                        <a:t>]</a:t>
                      </a:r>
                      <a:endParaRPr sz="900" u="sng">
                        <a:solidFill>
                          <a:srgbClr val="1155CC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8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8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2/5/2025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Wednesday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Generative Adversarial Networks (GANs)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9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Lecture 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9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9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9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HW1 due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9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2/10/2025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Monday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Student Presentaiton II: Improving the Stability of Training GANs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0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2/12/2025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Wednesday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Normalizing Flows/Invertible Models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Lecture 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sng">
                          <a:solidFill>
                            <a:srgbClr val="1155CC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</a:t>
                      </a:r>
                      <a:r>
                        <a:rPr lang="en-US" sz="900" u="sng">
                          <a:solidFill>
                            <a:schemeClr val="hlink"/>
                          </a:solidFill>
                          <a:hlinkClick r:id="rId4"/>
                        </a:rPr>
                        <a:t>Lilian</a:t>
                      </a:r>
                      <a:r>
                        <a:rPr lang="en-US" sz="900" u="sng">
                          <a:solidFill>
                            <a:srgbClr val="1155CC"/>
                          </a:solidFill>
                        </a:rPr>
                        <a:t>]</a:t>
                      </a:r>
                      <a:endParaRPr sz="900" u="sng">
                        <a:solidFill>
                          <a:srgbClr val="1155CC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HW2 release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1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2/17/2025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Monday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Introduction to Diffusion Models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Lecture 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2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2/19/2025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Wednesday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Guest Lecture: Recent Advances in GANs (Jun-Yan Zhu)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3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3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2/24/2025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Monday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Diffusion Models, Differential Equations, and Flows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Lecture 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[</a:t>
                      </a:r>
                      <a:r>
                        <a:rPr lang="en-US" sz="900" u="sng">
                          <a:solidFill>
                            <a:schemeClr val="hlink"/>
                          </a:solidFill>
                          <a:hlinkClick r:id="rId5"/>
                        </a:rPr>
                        <a:t>Sander I</a:t>
                      </a:r>
                      <a:r>
                        <a:rPr lang="en-US" sz="900"/>
                        <a:t>] [</a:t>
                      </a:r>
                      <a:r>
                        <a:rPr lang="en-US" sz="900" u="sng">
                          <a:solidFill>
                            <a:schemeClr val="hlink"/>
                          </a:solidFill>
                          <a:hlinkClick r:id="rId6"/>
                        </a:rPr>
                        <a:t>Ruiqi</a:t>
                      </a:r>
                      <a:r>
                        <a:rPr lang="en-US" sz="900"/>
                        <a:t>]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4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4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2/26/2025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Wednesday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Project proposal presentation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5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HW2 due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5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6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6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3/3/2025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Monday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7:1"/>
                      </a:ext>
                    </a:extLst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Spring Break - No class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500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7:2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7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7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7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3/5/2025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Wednesday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8:1"/>
                      </a:ext>
                    </a:extLst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Spring Break - No class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E500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8:2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8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8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57:18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" name="Google Shape;162;g2d7b403ba9c_4_21"/>
          <p:cNvGraphicFramePr/>
          <p:nvPr/>
        </p:nvGraphicFramePr>
        <p:xfrm>
          <a:off x="852488" y="1842525"/>
          <a:ext cx="10487025" cy="37204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9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3/10/2025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Monday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Guest Lecture: Distillation of Diffusion Models (Tianwei Yin)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sng">
                          <a:solidFill>
                            <a:srgbClr val="1155CC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</a:t>
                      </a:r>
                      <a:r>
                        <a:rPr lang="en-US" sz="900" u="sng">
                          <a:solidFill>
                            <a:schemeClr val="hlink"/>
                          </a:solidFill>
                          <a:hlinkClick r:id="rId3"/>
                        </a:rPr>
                        <a:t>Sander II</a:t>
                      </a:r>
                      <a:r>
                        <a:rPr lang="en-US" sz="900" u="sng">
                          <a:solidFill>
                            <a:srgbClr val="1155CC"/>
                          </a:solidFill>
                        </a:rPr>
                        <a:t>]</a:t>
                      </a:r>
                      <a:endParaRPr sz="900" u="sng">
                        <a:solidFill>
                          <a:srgbClr val="1155CC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0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3/12/2025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Wednesday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Student Presentation III: Hybrid Generative Models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3/17/2025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Monday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LLM Inference, RAG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Lecture 10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2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3/19/2025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Wednesday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LLM Reasoning, COT, O1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Lecture 11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3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HW3 release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3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3/24/2025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Monday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Midterm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4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4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3/26/2025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Wednesday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LLM In-Context Learning, PEFT, RLHF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Lecture 12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5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5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5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3/31/2025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Monday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Guest Lecture: SGLang (Ying Sheng)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6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6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6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7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7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7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7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4/2/2025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Wednesday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Text-to-Image/Video Generation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8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Lecture 13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8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8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sng">
                          <a:solidFill>
                            <a:srgbClr val="1155CC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</a:t>
                      </a:r>
                      <a:r>
                        <a:rPr lang="en-US" sz="900" u="sng">
                          <a:solidFill>
                            <a:schemeClr val="hlink"/>
                          </a:solidFill>
                          <a:hlinkClick r:id="rId4"/>
                        </a:rPr>
                        <a:t>Yen-Chen</a:t>
                      </a:r>
                      <a:r>
                        <a:rPr lang="en-US" sz="900" u="sng">
                          <a:solidFill>
                            <a:srgbClr val="1155CC"/>
                          </a:solidFill>
                        </a:rPr>
                        <a:t>]</a:t>
                      </a:r>
                      <a:endParaRPr sz="900" u="sng">
                        <a:solidFill>
                          <a:srgbClr val="1155CC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8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HW3 due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8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4/7/2025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Monday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Conditional Generation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9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Lecture 14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9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9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9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9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4/9/2025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Wednesday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Evaluation of Generative Models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Lecture 15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0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0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0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4/14/2025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Monday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Guest Lecture: TBD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1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1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1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4/16/2025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Wednesday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Multimodal Models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Lecture 16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2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2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2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4/21/2025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Monday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3:1"/>
                      </a:ext>
                    </a:extLst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Final Presentation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3:2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3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3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3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4/23/2025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Wednesday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4:1"/>
                      </a:ext>
                    </a:extLst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Final Presentation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4:2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4:5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4:6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ellId="162:14:7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63" name="Google Shape;163;g2d7b403ba9c_4_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750871B1-7730-038E-77A9-6C0BCD729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2479f4c9b_1_3">
            <a:extLst>
              <a:ext uri="{FF2B5EF4-FFF2-40B4-BE49-F238E27FC236}">
                <a16:creationId xmlns:a16="http://schemas.microsoft.com/office/drawing/2014/main" id="{0F6E4159-AF0D-9FE5-8011-788C4B854554}"/>
              </a:ext>
            </a:extLst>
          </p:cNvPr>
          <p:cNvSpPr/>
          <p:nvPr/>
        </p:nvSpPr>
        <p:spPr>
          <a:xfrm>
            <a:off x="4570350" y="1690688"/>
            <a:ext cx="3051300" cy="5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Deep Generative Models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322479f4c9b_1_3">
            <a:extLst>
              <a:ext uri="{FF2B5EF4-FFF2-40B4-BE49-F238E27FC236}">
                <a16:creationId xmlns:a16="http://schemas.microsoft.com/office/drawing/2014/main" id="{31212BA2-0D35-5D7C-B790-F78816226A94}"/>
              </a:ext>
            </a:extLst>
          </p:cNvPr>
          <p:cNvSpPr/>
          <p:nvPr/>
        </p:nvSpPr>
        <p:spPr>
          <a:xfrm>
            <a:off x="7367250" y="2799813"/>
            <a:ext cx="2542500" cy="5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Implicit Density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322479f4c9b_1_3">
            <a:extLst>
              <a:ext uri="{FF2B5EF4-FFF2-40B4-BE49-F238E27FC236}">
                <a16:creationId xmlns:a16="http://schemas.microsoft.com/office/drawing/2014/main" id="{84DE7A89-D13D-C40E-B6EA-898EAB2F2AA3}"/>
              </a:ext>
            </a:extLst>
          </p:cNvPr>
          <p:cNvSpPr/>
          <p:nvPr/>
        </p:nvSpPr>
        <p:spPr>
          <a:xfrm>
            <a:off x="2282250" y="2799813"/>
            <a:ext cx="2542500" cy="5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Explicit Density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4" name="Google Shape;274;g322479f4c9b_1_3">
            <a:extLst>
              <a:ext uri="{FF2B5EF4-FFF2-40B4-BE49-F238E27FC236}">
                <a16:creationId xmlns:a16="http://schemas.microsoft.com/office/drawing/2014/main" id="{867D20D6-E78E-2DC6-7E36-77CCB85793E4}"/>
              </a:ext>
            </a:extLst>
          </p:cNvPr>
          <p:cNvCxnSpPr>
            <a:stCxn id="271" idx="2"/>
            <a:endCxn id="272" idx="0"/>
          </p:cNvCxnSpPr>
          <p:nvPr/>
        </p:nvCxnSpPr>
        <p:spPr>
          <a:xfrm>
            <a:off x="6096000" y="2239988"/>
            <a:ext cx="254250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5" name="Google Shape;275;g322479f4c9b_1_3">
            <a:extLst>
              <a:ext uri="{FF2B5EF4-FFF2-40B4-BE49-F238E27FC236}">
                <a16:creationId xmlns:a16="http://schemas.microsoft.com/office/drawing/2014/main" id="{C1504F92-653B-6D0A-1B11-C8BA83BE0729}"/>
              </a:ext>
            </a:extLst>
          </p:cNvPr>
          <p:cNvCxnSpPr>
            <a:stCxn id="271" idx="2"/>
            <a:endCxn id="273" idx="0"/>
          </p:cNvCxnSpPr>
          <p:nvPr/>
        </p:nvCxnSpPr>
        <p:spPr>
          <a:xfrm flipH="1">
            <a:off x="3553500" y="2239988"/>
            <a:ext cx="254250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6" name="Google Shape;276;g322479f4c9b_1_3">
            <a:extLst>
              <a:ext uri="{FF2B5EF4-FFF2-40B4-BE49-F238E27FC236}">
                <a16:creationId xmlns:a16="http://schemas.microsoft.com/office/drawing/2014/main" id="{576E4F43-A9ED-DCD0-A838-EFD3EF9C0537}"/>
              </a:ext>
            </a:extLst>
          </p:cNvPr>
          <p:cNvSpPr/>
          <p:nvPr/>
        </p:nvSpPr>
        <p:spPr>
          <a:xfrm>
            <a:off x="9453200" y="3908938"/>
            <a:ext cx="2542500" cy="54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Generative Adversarial Networks (GANs)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7" name="Google Shape;277;g322479f4c9b_1_3">
            <a:extLst>
              <a:ext uri="{FF2B5EF4-FFF2-40B4-BE49-F238E27FC236}">
                <a16:creationId xmlns:a16="http://schemas.microsoft.com/office/drawing/2014/main" id="{8AE7A864-A246-4791-5022-7B9A56D935F2}"/>
              </a:ext>
            </a:extLst>
          </p:cNvPr>
          <p:cNvCxnSpPr>
            <a:stCxn id="272" idx="2"/>
            <a:endCxn id="276" idx="0"/>
          </p:cNvCxnSpPr>
          <p:nvPr/>
        </p:nvCxnSpPr>
        <p:spPr>
          <a:xfrm>
            <a:off x="8638500" y="3349113"/>
            <a:ext cx="208595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" name="Google Shape;278;g322479f4c9b_1_3">
            <a:extLst>
              <a:ext uri="{FF2B5EF4-FFF2-40B4-BE49-F238E27FC236}">
                <a16:creationId xmlns:a16="http://schemas.microsoft.com/office/drawing/2014/main" id="{77B2E0FF-1FE3-5D01-CA72-CF2765029508}"/>
              </a:ext>
            </a:extLst>
          </p:cNvPr>
          <p:cNvSpPr/>
          <p:nvPr/>
        </p:nvSpPr>
        <p:spPr>
          <a:xfrm>
            <a:off x="1097500" y="3908938"/>
            <a:ext cx="2542500" cy="5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Exact Density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322479f4c9b_1_3">
            <a:extLst>
              <a:ext uri="{FF2B5EF4-FFF2-40B4-BE49-F238E27FC236}">
                <a16:creationId xmlns:a16="http://schemas.microsoft.com/office/drawing/2014/main" id="{54D14737-78A8-0421-8AAC-3A51E20FD0B3}"/>
              </a:ext>
            </a:extLst>
          </p:cNvPr>
          <p:cNvSpPr/>
          <p:nvPr/>
        </p:nvSpPr>
        <p:spPr>
          <a:xfrm>
            <a:off x="5868350" y="3908938"/>
            <a:ext cx="2542500" cy="5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Approximate Density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322479f4c9b_1_3">
            <a:extLst>
              <a:ext uri="{FF2B5EF4-FFF2-40B4-BE49-F238E27FC236}">
                <a16:creationId xmlns:a16="http://schemas.microsoft.com/office/drawing/2014/main" id="{36D7A7D8-87D5-99BC-53C5-1BB617C19FCF}"/>
              </a:ext>
            </a:extLst>
          </p:cNvPr>
          <p:cNvSpPr/>
          <p:nvPr/>
        </p:nvSpPr>
        <p:spPr>
          <a:xfrm>
            <a:off x="196375" y="5018063"/>
            <a:ext cx="2542500" cy="54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Autoregressive Models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322479f4c9b_1_3">
            <a:extLst>
              <a:ext uri="{FF2B5EF4-FFF2-40B4-BE49-F238E27FC236}">
                <a16:creationId xmlns:a16="http://schemas.microsoft.com/office/drawing/2014/main" id="{6102A621-A66D-D050-CB27-F866ED7973A5}"/>
              </a:ext>
            </a:extLst>
          </p:cNvPr>
          <p:cNvSpPr/>
          <p:nvPr/>
        </p:nvSpPr>
        <p:spPr>
          <a:xfrm>
            <a:off x="3310460" y="5018063"/>
            <a:ext cx="2072400" cy="54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Normalizing Flows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322479f4c9b_1_3">
            <a:extLst>
              <a:ext uri="{FF2B5EF4-FFF2-40B4-BE49-F238E27FC236}">
                <a16:creationId xmlns:a16="http://schemas.microsoft.com/office/drawing/2014/main" id="{926071F4-E53B-CE42-53A8-C08B244A6AA5}"/>
              </a:ext>
            </a:extLst>
          </p:cNvPr>
          <p:cNvSpPr/>
          <p:nvPr/>
        </p:nvSpPr>
        <p:spPr>
          <a:xfrm>
            <a:off x="8552000" y="5018063"/>
            <a:ext cx="2542500" cy="54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Variational Autoencoders (VAEs)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322479f4c9b_1_3">
            <a:extLst>
              <a:ext uri="{FF2B5EF4-FFF2-40B4-BE49-F238E27FC236}">
                <a16:creationId xmlns:a16="http://schemas.microsoft.com/office/drawing/2014/main" id="{3869A69F-7552-78BF-C9B9-F7285BC3B0A4}"/>
              </a:ext>
            </a:extLst>
          </p:cNvPr>
          <p:cNvSpPr/>
          <p:nvPr/>
        </p:nvSpPr>
        <p:spPr>
          <a:xfrm>
            <a:off x="5954446" y="5018063"/>
            <a:ext cx="1976700" cy="54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Diffusion Models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4" name="Google Shape;284;g322479f4c9b_1_3">
            <a:extLst>
              <a:ext uri="{FF2B5EF4-FFF2-40B4-BE49-F238E27FC236}">
                <a16:creationId xmlns:a16="http://schemas.microsoft.com/office/drawing/2014/main" id="{E81223A8-8C7B-20F6-685C-71F65446B7AC}"/>
              </a:ext>
            </a:extLst>
          </p:cNvPr>
          <p:cNvCxnSpPr>
            <a:stCxn id="273" idx="2"/>
            <a:endCxn id="278" idx="0"/>
          </p:cNvCxnSpPr>
          <p:nvPr/>
        </p:nvCxnSpPr>
        <p:spPr>
          <a:xfrm flipH="1">
            <a:off x="2368750" y="3349113"/>
            <a:ext cx="118475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5" name="Google Shape;285;g322479f4c9b_1_3">
            <a:extLst>
              <a:ext uri="{FF2B5EF4-FFF2-40B4-BE49-F238E27FC236}">
                <a16:creationId xmlns:a16="http://schemas.microsoft.com/office/drawing/2014/main" id="{FD4AFFC1-523B-734C-45F1-65F2B04CBD63}"/>
              </a:ext>
            </a:extLst>
          </p:cNvPr>
          <p:cNvCxnSpPr>
            <a:stCxn id="273" idx="2"/>
            <a:endCxn id="279" idx="0"/>
          </p:cNvCxnSpPr>
          <p:nvPr/>
        </p:nvCxnSpPr>
        <p:spPr>
          <a:xfrm>
            <a:off x="3553500" y="3349113"/>
            <a:ext cx="358610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g322479f4c9b_1_3">
            <a:extLst>
              <a:ext uri="{FF2B5EF4-FFF2-40B4-BE49-F238E27FC236}">
                <a16:creationId xmlns:a16="http://schemas.microsoft.com/office/drawing/2014/main" id="{26AA8786-D9D5-68D8-B03A-F84B4DF35E68}"/>
              </a:ext>
            </a:extLst>
          </p:cNvPr>
          <p:cNvCxnSpPr>
            <a:stCxn id="278" idx="2"/>
            <a:endCxn id="280" idx="0"/>
          </p:cNvCxnSpPr>
          <p:nvPr/>
        </p:nvCxnSpPr>
        <p:spPr>
          <a:xfrm flipH="1">
            <a:off x="1467625" y="4458238"/>
            <a:ext cx="901125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g322479f4c9b_1_3">
            <a:extLst>
              <a:ext uri="{FF2B5EF4-FFF2-40B4-BE49-F238E27FC236}">
                <a16:creationId xmlns:a16="http://schemas.microsoft.com/office/drawing/2014/main" id="{D245B0C6-1A3A-D224-097F-AE7944EBC166}"/>
              </a:ext>
            </a:extLst>
          </p:cNvPr>
          <p:cNvCxnSpPr>
            <a:stCxn id="278" idx="2"/>
            <a:endCxn id="281" idx="0"/>
          </p:cNvCxnSpPr>
          <p:nvPr/>
        </p:nvCxnSpPr>
        <p:spPr>
          <a:xfrm>
            <a:off x="2368750" y="4458238"/>
            <a:ext cx="197791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g322479f4c9b_1_3">
            <a:extLst>
              <a:ext uri="{FF2B5EF4-FFF2-40B4-BE49-F238E27FC236}">
                <a16:creationId xmlns:a16="http://schemas.microsoft.com/office/drawing/2014/main" id="{187EAA83-91B3-E63D-E172-56FAE072F815}"/>
              </a:ext>
            </a:extLst>
          </p:cNvPr>
          <p:cNvCxnSpPr>
            <a:stCxn id="283" idx="2"/>
            <a:endCxn id="289" idx="0"/>
          </p:cNvCxnSpPr>
          <p:nvPr/>
        </p:nvCxnSpPr>
        <p:spPr>
          <a:xfrm>
            <a:off x="6942796" y="5567363"/>
            <a:ext cx="0" cy="5598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0" name="Google Shape;290;g322479f4c9b_1_3">
            <a:extLst>
              <a:ext uri="{FF2B5EF4-FFF2-40B4-BE49-F238E27FC236}">
                <a16:creationId xmlns:a16="http://schemas.microsoft.com/office/drawing/2014/main" id="{4669F107-4626-99BD-6F9F-1FA33C1C8300}"/>
              </a:ext>
            </a:extLst>
          </p:cNvPr>
          <p:cNvCxnSpPr>
            <a:stCxn id="279" idx="2"/>
            <a:endCxn id="282" idx="0"/>
          </p:cNvCxnSpPr>
          <p:nvPr/>
        </p:nvCxnSpPr>
        <p:spPr>
          <a:xfrm>
            <a:off x="7139600" y="4458238"/>
            <a:ext cx="268365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1" name="Google Shape;291;g322479f4c9b_1_3">
            <a:extLst>
              <a:ext uri="{FF2B5EF4-FFF2-40B4-BE49-F238E27FC236}">
                <a16:creationId xmlns:a16="http://schemas.microsoft.com/office/drawing/2014/main" id="{316D209B-D02F-F39D-3AAD-D60C6822196F}"/>
              </a:ext>
            </a:extLst>
          </p:cNvPr>
          <p:cNvSpPr/>
          <p:nvPr/>
        </p:nvSpPr>
        <p:spPr>
          <a:xfrm>
            <a:off x="196375" y="6127188"/>
            <a:ext cx="2542500" cy="549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Large Language Models (LLMs)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22479f4c9b_1_3">
            <a:extLst>
              <a:ext uri="{FF2B5EF4-FFF2-40B4-BE49-F238E27FC236}">
                <a16:creationId xmlns:a16="http://schemas.microsoft.com/office/drawing/2014/main" id="{75597F18-BEB3-38CA-15D8-21015A44D0A3}"/>
              </a:ext>
            </a:extLst>
          </p:cNvPr>
          <p:cNvSpPr/>
          <p:nvPr/>
        </p:nvSpPr>
        <p:spPr>
          <a:xfrm>
            <a:off x="5671546" y="6127188"/>
            <a:ext cx="2542500" cy="549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Text-to-Image/Video Models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Google Shape;292;g322479f4c9b_1_3">
            <a:extLst>
              <a:ext uri="{FF2B5EF4-FFF2-40B4-BE49-F238E27FC236}">
                <a16:creationId xmlns:a16="http://schemas.microsoft.com/office/drawing/2014/main" id="{181454B0-4042-A463-66BE-FC5E2F890B68}"/>
              </a:ext>
            </a:extLst>
          </p:cNvPr>
          <p:cNvCxnSpPr>
            <a:stCxn id="280" idx="2"/>
            <a:endCxn id="291" idx="0"/>
          </p:cNvCxnSpPr>
          <p:nvPr/>
        </p:nvCxnSpPr>
        <p:spPr>
          <a:xfrm>
            <a:off x="1467625" y="5567363"/>
            <a:ext cx="0" cy="5598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3" name="Google Shape;293;g322479f4c9b_1_3">
            <a:extLst>
              <a:ext uri="{FF2B5EF4-FFF2-40B4-BE49-F238E27FC236}">
                <a16:creationId xmlns:a16="http://schemas.microsoft.com/office/drawing/2014/main" id="{48163576-9647-1F31-72E0-D13A90767EE2}"/>
              </a:ext>
            </a:extLst>
          </p:cNvPr>
          <p:cNvCxnSpPr>
            <a:stCxn id="279" idx="2"/>
            <a:endCxn id="283" idx="0"/>
          </p:cNvCxnSpPr>
          <p:nvPr/>
        </p:nvCxnSpPr>
        <p:spPr>
          <a:xfrm flipH="1">
            <a:off x="6942796" y="4458238"/>
            <a:ext cx="196804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239;p30">
            <a:extLst>
              <a:ext uri="{FF2B5EF4-FFF2-40B4-BE49-F238E27FC236}">
                <a16:creationId xmlns:a16="http://schemas.microsoft.com/office/drawing/2014/main" id="{49D3E63B-7C7B-8F6C-8120-99918FB457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 dirty="0"/>
              <a:t>Deep Generative Models</a:t>
            </a:r>
            <a:endParaRPr sz="44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1ECBA94-7256-1FCB-6ACB-960B599EE9E1}"/>
              </a:ext>
            </a:extLst>
          </p:cNvPr>
          <p:cNvGrpSpPr/>
          <p:nvPr/>
        </p:nvGrpSpPr>
        <p:grpSpPr>
          <a:xfrm>
            <a:off x="10245080" y="592088"/>
            <a:ext cx="1698839" cy="1433729"/>
            <a:chOff x="10245080" y="592088"/>
            <a:chExt cx="1698839" cy="1433729"/>
          </a:xfrm>
        </p:grpSpPr>
        <p:sp>
          <p:nvSpPr>
            <p:cNvPr id="27" name="Google Shape;289;g322479f4c9b_1_3">
              <a:extLst>
                <a:ext uri="{FF2B5EF4-FFF2-40B4-BE49-F238E27FC236}">
                  <a16:creationId xmlns:a16="http://schemas.microsoft.com/office/drawing/2014/main" id="{25A9F7B9-A955-A4E3-0BCF-C80563F053B5}"/>
                </a:ext>
              </a:extLst>
            </p:cNvPr>
            <p:cNvSpPr/>
            <p:nvPr/>
          </p:nvSpPr>
          <p:spPr>
            <a:xfrm>
              <a:off x="10245080" y="592088"/>
              <a:ext cx="1698839" cy="5493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Architecture</a:t>
              </a:r>
            </a:p>
          </p:txBody>
        </p:sp>
        <p:sp>
          <p:nvSpPr>
            <p:cNvPr id="28" name="Google Shape;289;g322479f4c9b_1_3">
              <a:extLst>
                <a:ext uri="{FF2B5EF4-FFF2-40B4-BE49-F238E27FC236}">
                  <a16:creationId xmlns:a16="http://schemas.microsoft.com/office/drawing/2014/main" id="{033367B8-17F9-8131-BA81-3F434658C84C}"/>
                </a:ext>
              </a:extLst>
            </p:cNvPr>
            <p:cNvSpPr/>
            <p:nvPr/>
          </p:nvSpPr>
          <p:spPr>
            <a:xfrm>
              <a:off x="10245080" y="1141388"/>
              <a:ext cx="1698839" cy="5493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  <a:endParaRPr sz="18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A88CB2-EB1A-156C-AA2F-2A70E09973AD}"/>
                </a:ext>
              </a:extLst>
            </p:cNvPr>
            <p:cNvSpPr txBox="1"/>
            <p:nvPr/>
          </p:nvSpPr>
          <p:spPr>
            <a:xfrm>
              <a:off x="10794452" y="1718040"/>
              <a:ext cx="60009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latin typeface="Calibri"/>
                  <a:ea typeface="Calibri"/>
                  <a:cs typeface="Calibri"/>
                  <a:sym typeface="Calibri"/>
                </a:rPr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45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animBg="1"/>
      <p:bldP spid="28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Lecture Structure</a:t>
            </a:r>
            <a:endParaRPr/>
          </a:p>
        </p:txBody>
      </p:sp>
      <p:sp>
        <p:nvSpPr>
          <p:cNvPr id="169" name="Google Shape;169;p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180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 b="0" i="0" u="none" strike="noStrike">
                <a:solidFill>
                  <a:srgbClr val="000000"/>
                </a:solidFill>
              </a:rPr>
              <a:t>Many (but not all) of the lectures will be structured in the following way: </a:t>
            </a:r>
            <a:endParaRPr sz="2200" b="0"/>
          </a:p>
          <a:p>
            <a:pPr marL="228600" lvl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AutoNum type="arabicPeriod"/>
            </a:pPr>
            <a:r>
              <a:rPr lang="en-US" sz="2200" b="0" i="0" u="none" strike="noStrike">
                <a:solidFill>
                  <a:srgbClr val="000000"/>
                </a:solidFill>
              </a:rPr>
              <a:t> A professor will introduce concepts for the first ~</a:t>
            </a:r>
            <a:r>
              <a:rPr lang="en-US" sz="2200">
                <a:solidFill>
                  <a:srgbClr val="000000"/>
                </a:solidFill>
              </a:rPr>
              <a:t>75</a:t>
            </a:r>
            <a:r>
              <a:rPr lang="en-US" sz="2200" b="0" i="0" u="none" strike="noStrike">
                <a:solidFill>
                  <a:srgbClr val="000000"/>
                </a:solidFill>
              </a:rPr>
              <a:t> minutes</a:t>
            </a:r>
            <a:endParaRPr/>
          </a:p>
          <a:p>
            <a:pPr marL="228600" lvl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AutoNum type="arabicPeriod"/>
            </a:pPr>
            <a:r>
              <a:rPr lang="en-US" sz="2200" b="0" i="0" u="none" strike="noStrike">
                <a:solidFill>
                  <a:srgbClr val="000000"/>
                </a:solidFill>
              </a:rPr>
              <a:t> There will generally be a 5 minute quiz on Canvas (used to compute participation score)</a:t>
            </a:r>
            <a:endParaRPr/>
          </a:p>
          <a:p>
            <a:pPr marL="228600" lvl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0" i="0" u="none" strike="noStrike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AutoNum type="arabicPeriod"/>
            </a:pPr>
            <a:r>
              <a:rPr lang="en-US" sz="2200" b="1" i="0" u="none" strike="noStrike">
                <a:solidFill>
                  <a:srgbClr val="000000"/>
                </a:solidFill>
              </a:rPr>
              <a:t> For lectures (3 in total) that discuss specific papers</a:t>
            </a:r>
            <a:r>
              <a:rPr lang="en-US" sz="2200" b="0" i="0" u="none" strike="noStrike">
                <a:solidFill>
                  <a:srgbClr val="000000"/>
                </a:solidFill>
              </a:rPr>
              <a:t>: </a:t>
            </a:r>
            <a:r>
              <a:rPr lang="en-US" sz="2200">
                <a:solidFill>
                  <a:srgbClr val="000000"/>
                </a:solidFill>
              </a:rPr>
              <a:t>S</a:t>
            </a:r>
            <a:r>
              <a:rPr lang="en-US" sz="2200" b="0" i="0" u="none" strike="noStrike">
                <a:solidFill>
                  <a:srgbClr val="000000"/>
                </a:solidFill>
              </a:rPr>
              <a:t>tudents will lead a brief presentation</a:t>
            </a:r>
            <a:endParaRPr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Student Presentations</a:t>
            </a:r>
            <a:endParaRPr/>
          </a:p>
        </p:txBody>
      </p:sp>
      <p:sp>
        <p:nvSpPr>
          <p:cNvPr id="175" name="Google Shape;175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Students will lead a brief presentation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will sign up for a presentation on the Google Sheet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There will be 2 presentations for each paper: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1 summarizing the </a:t>
            </a:r>
            <a:r>
              <a:rPr lang="en-US" b="1"/>
              <a:t>significance </a:t>
            </a:r>
            <a:r>
              <a:rPr lang="en-US"/>
              <a:t>of the paper (~15 mins, no more than 3 speakers)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1 summarizing </a:t>
            </a:r>
            <a:r>
              <a:rPr lang="en-US" b="1"/>
              <a:t>areas of improvement</a:t>
            </a:r>
            <a:r>
              <a:rPr lang="en-US"/>
              <a:t> for the paper(~10 mins, no more than 2 speakers)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will be evaluated using this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rubric</a:t>
            </a:r>
            <a:endParaRPr/>
          </a:p>
          <a:p>
            <a:pPr marL="9144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7b403ba9c_4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Student Presentations</a:t>
            </a:r>
            <a:endParaRPr/>
          </a:p>
        </p:txBody>
      </p:sp>
      <p:sp>
        <p:nvSpPr>
          <p:cNvPr id="181" name="Google Shape;181;g2d7b403ba9c_4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Significance: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was this paper important?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were the ideas in this work adopted by later works?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you should do: </a:t>
            </a:r>
            <a:endParaRPr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Check 4-7 other papers that build on the cited paper and determine how the ideas in the cited paper were used by later works </a:t>
            </a:r>
            <a:endParaRPr sz="2200"/>
          </a:p>
          <a:p>
            <a:pPr marL="914400" lvl="1" indent="-368300" algn="l" rtl="0"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Which aspects of this paper impacted the field? Why did I have you read this paper in particular?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7b403ba9c_4_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Student Presentations</a:t>
            </a:r>
            <a:endParaRPr/>
          </a:p>
        </p:txBody>
      </p:sp>
      <p:sp>
        <p:nvSpPr>
          <p:cNvPr id="187" name="Google Shape;187;g2d7b403ba9c_4_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Improvements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could this paper be made stronger? </a:t>
            </a:r>
            <a:endParaRPr/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E.g., what experiments should they have run, in addition to the ones they did run? </a:t>
            </a:r>
            <a:endParaRPr sz="2200"/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What assumptions did they make that were unrealistic? </a:t>
            </a:r>
            <a:endParaRPr sz="2200"/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What aspects of the paper’s writing or motivation could be improved?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you should do: Read the paper carefully and critically. Think about how you would have improved it. </a:t>
            </a:r>
            <a:endParaRPr/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What unanswered questions come up as you think about it? </a:t>
            </a:r>
            <a:endParaRPr sz="2200"/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Are they already addressed by some follow-up papers?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Instructor: Beidi Chen</a:t>
            </a:r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1619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ECE Assistant Professor</a:t>
            </a:r>
            <a:endParaRPr/>
          </a:p>
          <a:p>
            <a:pPr marL="228600" lvl="0" indent="-1619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Interests: Efficient ML</a:t>
            </a:r>
            <a:endParaRPr/>
          </a:p>
          <a:p>
            <a:pPr marL="74295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tackle efficiency problems using</a:t>
            </a:r>
            <a:endParaRPr/>
          </a:p>
          <a:p>
            <a:pPr marL="1200150" lvl="2" indent="-2381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  <a:endParaRPr/>
          </a:p>
          <a:p>
            <a:pPr marL="1200150" lvl="2" indent="-2381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/>
          </a:p>
          <a:p>
            <a:pPr marL="1200150" lvl="2" indent="-2381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Systems/hardware </a:t>
            </a:r>
            <a:endParaRPr/>
          </a:p>
          <a:p>
            <a:pPr marL="285750" lvl="0" indent="-2190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my free time, I: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17716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75000"/>
              <a:buChar char="•"/>
            </a:pPr>
            <a:r>
              <a:rPr lang="en-US">
                <a:solidFill>
                  <a:srgbClr val="000000"/>
                </a:solidFill>
              </a:rPr>
              <a:t>play dota2	      and do yoga </a:t>
            </a:r>
            <a:endParaRPr>
              <a:solidFill>
                <a:srgbClr val="000000"/>
              </a:solidFill>
            </a:endParaRPr>
          </a:p>
          <a:p>
            <a:pPr marL="742950" lvl="1" indent="-1447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619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Personal website: </a:t>
            </a:r>
            <a:r>
              <a:rPr lang="en-US">
                <a:solidFill>
                  <a:srgbClr val="000000"/>
                </a:solidFill>
              </a:rPr>
              <a:t>https://keroro824.github.io/lab-page/</a:t>
            </a:r>
            <a:endParaRPr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619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Contact info:</a:t>
            </a:r>
            <a:endParaRPr/>
          </a:p>
          <a:p>
            <a:pPr marL="685800" lvl="1" indent="-171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beidic@andrew.cmu.edu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171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Office: CIC 4118</a:t>
            </a:r>
            <a:endParaRPr/>
          </a:p>
          <a:p>
            <a:pPr marL="685800" lvl="1" indent="-171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Office hours: </a:t>
            </a:r>
            <a:r>
              <a:rPr lang="en-US">
                <a:solidFill>
                  <a:srgbClr val="000000"/>
                </a:solidFill>
              </a:rPr>
              <a:t>Mon 4-5pm </a:t>
            </a:r>
            <a:endParaRPr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0581" y="166689"/>
            <a:ext cx="2991394" cy="252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84873" y="3977244"/>
            <a:ext cx="268250" cy="2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Active Learning</a:t>
            </a:r>
            <a:endParaRPr/>
          </a:p>
        </p:txBody>
      </p:sp>
      <p:sp>
        <p:nvSpPr>
          <p:cNvPr id="193" name="Google Shape;193;p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We will do some exercises as groups 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Think-pair-share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It may be less comfortable than listening to a lecture, BUT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The educational benefits are well-documented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https://www.pnas.org/doi/10.1073/pnas.1821936116</a:t>
            </a:r>
            <a:endParaRPr/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5715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Test</a:t>
            </a:r>
            <a:endParaRPr/>
          </a:p>
        </p:txBody>
      </p:sp>
      <p:sp>
        <p:nvSpPr>
          <p:cNvPr id="199" name="Google Shape;199;p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Will cover the basic modeling: Autoregressive, GAN, Diffusion etc.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Structured as multiple choice/short answer, with explanations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Will be held in-class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Tentative date 3/24 (after spring break)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Project (Dates subject to change)</a:t>
            </a:r>
            <a:endParaRPr/>
          </a:p>
        </p:txBody>
      </p:sp>
      <p:sp>
        <p:nvSpPr>
          <p:cNvPr id="205" name="Google Shape;205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Group projects</a:t>
            </a:r>
            <a:endParaRPr/>
          </a:p>
          <a:p>
            <a:pPr marL="685800" lvl="1" indent="-2514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2-3 students each</a:t>
            </a:r>
            <a:endParaRPr/>
          </a:p>
          <a:p>
            <a:pPr marL="685800" lvl="1" indent="-2514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Topic of your choosing—get creative!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Mid-semester presentation (Due 2/26)</a:t>
            </a:r>
            <a:endParaRPr/>
          </a:p>
          <a:p>
            <a:pPr marL="685800" lvl="1" indent="-2514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Explain the problem formulation to the class</a:t>
            </a:r>
            <a:endParaRPr/>
          </a:p>
          <a:p>
            <a:pPr marL="685800" lvl="1" indent="-2514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Update on initial results</a:t>
            </a:r>
            <a:endParaRPr/>
          </a:p>
          <a:p>
            <a:pPr marL="228600" lvl="0" indent="-1174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Final presentation in class (Due 4/21 and 4/23)</a:t>
            </a:r>
            <a:endParaRPr/>
          </a:p>
          <a:p>
            <a:pPr marL="685800" lvl="1" indent="-2514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Last week of class</a:t>
            </a:r>
            <a:endParaRPr/>
          </a:p>
          <a:p>
            <a:pPr marL="685800" lvl="1" indent="-133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Final report (Due 4/30)</a:t>
            </a:r>
            <a:endParaRPr/>
          </a:p>
          <a:p>
            <a:pPr marL="685800" lvl="1" indent="-2514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Writes up project in the form of a workshop paper</a:t>
            </a:r>
            <a:endParaRPr/>
          </a:p>
          <a:p>
            <a:pPr marL="685800" lvl="1" indent="-2514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Particularly good projects may be submitted to an ML workshop (e.g., NeurIPS workshops)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7b403ba9c_4_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 Projects </a:t>
            </a:r>
            <a:endParaRPr/>
          </a:p>
        </p:txBody>
      </p:sp>
      <p:sp>
        <p:nvSpPr>
          <p:cNvPr id="211" name="Google Shape;211;g2d7b403ba9c_4_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Application: Training and Applications for Generative Models </a:t>
            </a:r>
            <a:endParaRPr/>
          </a:p>
          <a:p>
            <a:pPr marL="9144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Models Pretrain small gpt or bert from scratch and fine-tune large pre-trained ones  for creative applications </a:t>
            </a:r>
            <a:endParaRPr sz="2200"/>
          </a:p>
          <a:p>
            <a:pPr marL="9144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Explore conditional generation and guidance Build an app that lets people erase unwanted parts of an image (aka inpainting)</a:t>
            </a:r>
            <a:endParaRPr sz="22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Evaluation: efficiency, training stability, quality, inference efficiency</a:t>
            </a:r>
            <a:endParaRPr/>
          </a:p>
          <a:p>
            <a:pPr marL="9144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200"/>
              <a:t>Contrast and evaluate RNN / SSM, LSTM, and Transformers </a:t>
            </a:r>
            <a:endParaRPr sz="2200"/>
          </a:p>
          <a:p>
            <a:pPr marL="9144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Evaluate Autoregressive, VAE, GAN, and Diffusion models</a:t>
            </a:r>
            <a:endParaRPr sz="220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Open-ended: Improve LLM In-context learning ability</a:t>
            </a:r>
            <a:endParaRPr/>
          </a:p>
          <a:p>
            <a:pPr marL="9144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Training and inference on commodity device</a:t>
            </a:r>
            <a:endParaRPr sz="2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25f475535_0_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ChatBot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65035-A18E-15A7-45C6-295F19E15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3940"/>
            <a:ext cx="10772698" cy="536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8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225f475535_0_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 Generation</a:t>
            </a:r>
            <a:endParaRPr/>
          </a:p>
        </p:txBody>
      </p:sp>
      <p:sp>
        <p:nvSpPr>
          <p:cNvPr id="3" name="Google Shape;214;g3225f475535_0_19">
            <a:extLst>
              <a:ext uri="{FF2B5EF4-FFF2-40B4-BE49-F238E27FC236}">
                <a16:creationId xmlns:a16="http://schemas.microsoft.com/office/drawing/2014/main" id="{29BD93A2-F190-375E-E9E9-4E3599C84953}"/>
              </a:ext>
            </a:extLst>
          </p:cNvPr>
          <p:cNvSpPr txBox="1"/>
          <p:nvPr/>
        </p:nvSpPr>
        <p:spPr>
          <a:xfrm>
            <a:off x="0" y="6488700"/>
            <a:ext cx="707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Created by Cursor</a:t>
            </a:r>
          </a:p>
        </p:txBody>
      </p:sp>
      <p:pic>
        <p:nvPicPr>
          <p:cNvPr id="5126" name="Picture 6" descr="Accepting code changes">
            <a:extLst>
              <a:ext uri="{FF2B5EF4-FFF2-40B4-BE49-F238E27FC236}">
                <a16:creationId xmlns:a16="http://schemas.microsoft.com/office/drawing/2014/main" id="{644CB001-079F-EFDB-4513-349AFEC18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88" y="1673701"/>
            <a:ext cx="9705824" cy="481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25f475535_1_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Drug Discovery</a:t>
            </a:r>
            <a:endParaRPr/>
          </a:p>
        </p:txBody>
      </p:sp>
      <p:pic>
        <p:nvPicPr>
          <p:cNvPr id="205" name="Google Shape;205;g3225f475535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9" y="1825625"/>
            <a:ext cx="4926176" cy="473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225f475535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7625" y="1843225"/>
            <a:ext cx="4926175" cy="4676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225f475535_1_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Music Generation</a:t>
            </a:r>
            <a:endParaRPr/>
          </a:p>
        </p:txBody>
      </p:sp>
      <p:sp>
        <p:nvSpPr>
          <p:cNvPr id="197" name="Google Shape;197;g3225f475535_1_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820200" cy="166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We made a song named “Deep Generative Models” with </a:t>
            </a:r>
            <a:r>
              <a:rPr lang="en-US" dirty="0" err="1"/>
              <a:t>Suno</a:t>
            </a:r>
            <a:r>
              <a:rPr lang="en-US" dirty="0"/>
              <a:t> v4 (lyrics generated by Claude Sonnet 3.5).</a:t>
            </a:r>
            <a:endParaRPr dirty="0"/>
          </a:p>
        </p:txBody>
      </p:sp>
      <p:pic>
        <p:nvPicPr>
          <p:cNvPr id="199" name="Google Shape;199;g3225f475535_1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4175" y="365125"/>
            <a:ext cx="3469616" cy="63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Deep Generative Models">
            <a:hlinkClick r:id="" action="ppaction://media"/>
            <a:extLst>
              <a:ext uri="{FF2B5EF4-FFF2-40B4-BE49-F238E27FC236}">
                <a16:creationId xmlns:a16="http://schemas.microsoft.com/office/drawing/2014/main" id="{D0BD7C5D-BC85-DB5B-BEE0-908239310D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41900" y="4004514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25f475535_0_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Text-to-Image</a:t>
            </a:r>
            <a:endParaRPr/>
          </a:p>
        </p:txBody>
      </p:sp>
      <p:pic>
        <p:nvPicPr>
          <p:cNvPr id="212" name="Google Shape;212;g3225f475535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5925" y="1690825"/>
            <a:ext cx="4797875" cy="47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3225f475535_0_19"/>
          <p:cNvSpPr txBox="1"/>
          <p:nvPr/>
        </p:nvSpPr>
        <p:spPr>
          <a:xfrm>
            <a:off x="838200" y="3352375"/>
            <a:ext cx="5401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A group of students are sitting in the classroom. The lecturer writes "Deep Generative Models" on the blackboard.</a:t>
            </a:r>
            <a:endParaRPr sz="2200"/>
          </a:p>
        </p:txBody>
      </p:sp>
      <p:sp>
        <p:nvSpPr>
          <p:cNvPr id="214" name="Google Shape;214;g3225f475535_0_19"/>
          <p:cNvSpPr txBox="1"/>
          <p:nvPr/>
        </p:nvSpPr>
        <p:spPr>
          <a:xfrm>
            <a:off x="5121300" y="6488700"/>
            <a:ext cx="707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Image generated by Flux</a:t>
            </a:r>
            <a:endParaRPr sz="12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25f475535_0_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Text-to-Video</a:t>
            </a:r>
            <a:endParaRPr/>
          </a:p>
        </p:txBody>
      </p:sp>
      <p:sp>
        <p:nvSpPr>
          <p:cNvPr id="220" name="Google Shape;220;g3225f475535_0_32"/>
          <p:cNvSpPr txBox="1"/>
          <p:nvPr/>
        </p:nvSpPr>
        <p:spPr>
          <a:xfrm>
            <a:off x="712076" y="3251250"/>
            <a:ext cx="3669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 pig sitting in front of a slot machine. The arm of the slot machine moves down, causing gold coins to come bursting out of the bottom of the slot machine, showering the pig with coins</a:t>
            </a:r>
            <a:endParaRPr sz="1600" dirty="0"/>
          </a:p>
        </p:txBody>
      </p:sp>
      <p:sp>
        <p:nvSpPr>
          <p:cNvPr id="222" name="Google Shape;222;g3225f475535_0_32"/>
          <p:cNvSpPr txBox="1"/>
          <p:nvPr/>
        </p:nvSpPr>
        <p:spPr>
          <a:xfrm>
            <a:off x="5121300" y="6488700"/>
            <a:ext cx="707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Video generated by Jon Barron with Veo 2 (https://x.com/jon_barron/status/1870162274775962024)</a:t>
            </a:r>
            <a:endParaRPr sz="12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g_slot">
            <a:hlinkClick r:id="" action="ppaction://media"/>
            <a:extLst>
              <a:ext uri="{FF2B5EF4-FFF2-40B4-BE49-F238E27FC236}">
                <a16:creationId xmlns:a16="http://schemas.microsoft.com/office/drawing/2014/main" id="{A7C3131B-FAB3-072B-E565-ED4722DF2B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07800" y="1916142"/>
            <a:ext cx="7267410" cy="4087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Instructor: Xun Huang</a:t>
            </a:r>
            <a:endParaRPr/>
          </a:p>
        </p:txBody>
      </p:sp>
      <p:sp>
        <p:nvSpPr>
          <p:cNvPr id="92" name="Google Shape;92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Adobe Research Scientist</a:t>
            </a:r>
            <a:r>
              <a:rPr lang="en-US"/>
              <a:t> &amp; ECE Adjunct Professor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Interests: Multimodal G</a:t>
            </a:r>
            <a:r>
              <a:rPr lang="en-US">
                <a:solidFill>
                  <a:srgbClr val="000000"/>
                </a:solidFill>
              </a:rPr>
              <a:t>enerative Models</a:t>
            </a:r>
            <a:endParaRPr/>
          </a:p>
          <a:p>
            <a:pPr marL="742950" lvl="1" indent="-2971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Videos</a:t>
            </a:r>
            <a:endParaRPr/>
          </a:p>
          <a:p>
            <a:pPr marL="742950" lvl="1" indent="-2971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</a:t>
            </a:r>
            <a:endParaRPr/>
          </a:p>
          <a:p>
            <a:pPr marL="742950" lvl="1" indent="-2971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44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Text</a:t>
            </a:r>
            <a:endParaRPr sz="2000"/>
          </a:p>
          <a:p>
            <a:pPr marL="742950" lvl="1" indent="-2971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/>
              <a:t>3D</a:t>
            </a:r>
            <a:endParaRPr/>
          </a:p>
          <a:p>
            <a:pPr marL="742950" lvl="1" indent="-2971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/>
              <a:t>(maybe generating all of them together!)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my free time, I:</a:t>
            </a:r>
            <a:endParaRPr/>
          </a:p>
          <a:p>
            <a:pPr marL="742950" lvl="1" indent="-2971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trike="sngStrike"/>
              <a:t>play</a:t>
            </a:r>
            <a:r>
              <a:rPr lang="en-US">
                <a:solidFill>
                  <a:srgbClr val="000000"/>
                </a:solidFill>
              </a:rPr>
              <a:t> buy video games</a:t>
            </a:r>
            <a:endParaRPr>
              <a:solidFill>
                <a:srgbClr val="000000"/>
              </a:solidFill>
            </a:endParaRPr>
          </a:p>
          <a:p>
            <a:pPr marL="742950" lvl="1" indent="-2971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listen to classical music</a:t>
            </a:r>
            <a:endParaRPr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Personal website: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xunhuang.me</a:t>
            </a:r>
            <a:endParaRPr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Contact info:</a:t>
            </a:r>
            <a:endParaRPr/>
          </a:p>
          <a:p>
            <a:pPr marL="685800" lvl="1" indent="-2400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xuhuang@adobe.com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400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Office: </a:t>
            </a:r>
            <a:r>
              <a:rPr lang="en-US">
                <a:solidFill>
                  <a:srgbClr val="000000"/>
                </a:solidFill>
              </a:rPr>
              <a:t>TBD</a:t>
            </a:r>
            <a:endParaRPr/>
          </a:p>
          <a:p>
            <a:pPr marL="685800" lvl="1" indent="-2400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Office hours: </a:t>
            </a:r>
            <a:r>
              <a:rPr lang="en-US">
                <a:solidFill>
                  <a:srgbClr val="000000"/>
                </a:solidFill>
              </a:rPr>
              <a:t>Wednesday 4-5 pm</a:t>
            </a:r>
            <a:endParaRPr/>
          </a:p>
        </p:txBody>
      </p:sp>
      <p:pic>
        <p:nvPicPr>
          <p:cNvPr id="93" name="Google Shape;9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9525" y="253675"/>
            <a:ext cx="2562450" cy="25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Generative modeling</a:t>
            </a:r>
            <a:endParaRPr dirty="0"/>
          </a:p>
        </p:txBody>
      </p:sp>
      <p:sp>
        <p:nvSpPr>
          <p:cNvPr id="233" name="Google Shape;233;p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 dirty="0"/>
              <a:t>Introduction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C010779B-6CA0-AE59-0005-9D4ED596A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2479f4c9b_1_3">
            <a:extLst>
              <a:ext uri="{FF2B5EF4-FFF2-40B4-BE49-F238E27FC236}">
                <a16:creationId xmlns:a16="http://schemas.microsoft.com/office/drawing/2014/main" id="{2FB7FFDE-943F-0346-10C4-97006D886ADB}"/>
              </a:ext>
            </a:extLst>
          </p:cNvPr>
          <p:cNvSpPr/>
          <p:nvPr/>
        </p:nvSpPr>
        <p:spPr>
          <a:xfrm>
            <a:off x="4570350" y="1690688"/>
            <a:ext cx="3051300" cy="5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Deep Generative Models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322479f4c9b_1_3">
            <a:extLst>
              <a:ext uri="{FF2B5EF4-FFF2-40B4-BE49-F238E27FC236}">
                <a16:creationId xmlns:a16="http://schemas.microsoft.com/office/drawing/2014/main" id="{63E7C2D5-CAAD-3E30-C1E4-C68ADB8B7525}"/>
              </a:ext>
            </a:extLst>
          </p:cNvPr>
          <p:cNvSpPr/>
          <p:nvPr/>
        </p:nvSpPr>
        <p:spPr>
          <a:xfrm>
            <a:off x="7367250" y="2799813"/>
            <a:ext cx="2542500" cy="5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Implicit Density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322479f4c9b_1_3">
            <a:extLst>
              <a:ext uri="{FF2B5EF4-FFF2-40B4-BE49-F238E27FC236}">
                <a16:creationId xmlns:a16="http://schemas.microsoft.com/office/drawing/2014/main" id="{D1F4C83A-2B75-3DF2-E67F-310B6D00B642}"/>
              </a:ext>
            </a:extLst>
          </p:cNvPr>
          <p:cNvSpPr/>
          <p:nvPr/>
        </p:nvSpPr>
        <p:spPr>
          <a:xfrm>
            <a:off x="2282250" y="2799813"/>
            <a:ext cx="2542500" cy="5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Explicit Density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4" name="Google Shape;274;g322479f4c9b_1_3">
            <a:extLst>
              <a:ext uri="{FF2B5EF4-FFF2-40B4-BE49-F238E27FC236}">
                <a16:creationId xmlns:a16="http://schemas.microsoft.com/office/drawing/2014/main" id="{B1E1C2C1-2B18-9CD5-FF4C-818A73BAECB8}"/>
              </a:ext>
            </a:extLst>
          </p:cNvPr>
          <p:cNvCxnSpPr>
            <a:stCxn id="271" idx="2"/>
            <a:endCxn id="272" idx="0"/>
          </p:cNvCxnSpPr>
          <p:nvPr/>
        </p:nvCxnSpPr>
        <p:spPr>
          <a:xfrm>
            <a:off x="6096000" y="2239988"/>
            <a:ext cx="254250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5" name="Google Shape;275;g322479f4c9b_1_3">
            <a:extLst>
              <a:ext uri="{FF2B5EF4-FFF2-40B4-BE49-F238E27FC236}">
                <a16:creationId xmlns:a16="http://schemas.microsoft.com/office/drawing/2014/main" id="{5C81C856-CD33-479C-912E-203EB612BA19}"/>
              </a:ext>
            </a:extLst>
          </p:cNvPr>
          <p:cNvCxnSpPr>
            <a:stCxn id="271" idx="2"/>
            <a:endCxn id="273" idx="0"/>
          </p:cNvCxnSpPr>
          <p:nvPr/>
        </p:nvCxnSpPr>
        <p:spPr>
          <a:xfrm flipH="1">
            <a:off x="3553500" y="2239988"/>
            <a:ext cx="254250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6" name="Google Shape;276;g322479f4c9b_1_3">
            <a:extLst>
              <a:ext uri="{FF2B5EF4-FFF2-40B4-BE49-F238E27FC236}">
                <a16:creationId xmlns:a16="http://schemas.microsoft.com/office/drawing/2014/main" id="{CAFFA741-72B3-EF99-BBFB-3F99F370F9D8}"/>
              </a:ext>
            </a:extLst>
          </p:cNvPr>
          <p:cNvSpPr/>
          <p:nvPr/>
        </p:nvSpPr>
        <p:spPr>
          <a:xfrm>
            <a:off x="9453200" y="3908938"/>
            <a:ext cx="2542500" cy="54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Generative Adversarial Networks (GANs)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7" name="Google Shape;277;g322479f4c9b_1_3">
            <a:extLst>
              <a:ext uri="{FF2B5EF4-FFF2-40B4-BE49-F238E27FC236}">
                <a16:creationId xmlns:a16="http://schemas.microsoft.com/office/drawing/2014/main" id="{A74F7BA9-137D-1425-6EBD-E0FC221D47D0}"/>
              </a:ext>
            </a:extLst>
          </p:cNvPr>
          <p:cNvCxnSpPr>
            <a:stCxn id="272" idx="2"/>
            <a:endCxn id="276" idx="0"/>
          </p:cNvCxnSpPr>
          <p:nvPr/>
        </p:nvCxnSpPr>
        <p:spPr>
          <a:xfrm>
            <a:off x="8638500" y="3349113"/>
            <a:ext cx="208595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" name="Google Shape;278;g322479f4c9b_1_3">
            <a:extLst>
              <a:ext uri="{FF2B5EF4-FFF2-40B4-BE49-F238E27FC236}">
                <a16:creationId xmlns:a16="http://schemas.microsoft.com/office/drawing/2014/main" id="{77176CE7-475E-DED6-2F36-6FD172CCCDEB}"/>
              </a:ext>
            </a:extLst>
          </p:cNvPr>
          <p:cNvSpPr/>
          <p:nvPr/>
        </p:nvSpPr>
        <p:spPr>
          <a:xfrm>
            <a:off x="1097500" y="3908938"/>
            <a:ext cx="2542500" cy="5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Exact Density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322479f4c9b_1_3">
            <a:extLst>
              <a:ext uri="{FF2B5EF4-FFF2-40B4-BE49-F238E27FC236}">
                <a16:creationId xmlns:a16="http://schemas.microsoft.com/office/drawing/2014/main" id="{AC2055E3-5F45-2B58-90A2-0B391CD241F3}"/>
              </a:ext>
            </a:extLst>
          </p:cNvPr>
          <p:cNvSpPr/>
          <p:nvPr/>
        </p:nvSpPr>
        <p:spPr>
          <a:xfrm>
            <a:off x="5868350" y="3908938"/>
            <a:ext cx="2542500" cy="5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Approximate Density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322479f4c9b_1_3">
            <a:extLst>
              <a:ext uri="{FF2B5EF4-FFF2-40B4-BE49-F238E27FC236}">
                <a16:creationId xmlns:a16="http://schemas.microsoft.com/office/drawing/2014/main" id="{E105C312-20E3-15D0-672D-7130FC775137}"/>
              </a:ext>
            </a:extLst>
          </p:cNvPr>
          <p:cNvSpPr/>
          <p:nvPr/>
        </p:nvSpPr>
        <p:spPr>
          <a:xfrm>
            <a:off x="196375" y="5018063"/>
            <a:ext cx="2542500" cy="54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Autoregressive Models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322479f4c9b_1_3">
            <a:extLst>
              <a:ext uri="{FF2B5EF4-FFF2-40B4-BE49-F238E27FC236}">
                <a16:creationId xmlns:a16="http://schemas.microsoft.com/office/drawing/2014/main" id="{739C25C4-1BA4-284F-A335-2A981E72B645}"/>
              </a:ext>
            </a:extLst>
          </p:cNvPr>
          <p:cNvSpPr/>
          <p:nvPr/>
        </p:nvSpPr>
        <p:spPr>
          <a:xfrm>
            <a:off x="3310460" y="5018063"/>
            <a:ext cx="2072400" cy="54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Normalizing Flows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322479f4c9b_1_3">
            <a:extLst>
              <a:ext uri="{FF2B5EF4-FFF2-40B4-BE49-F238E27FC236}">
                <a16:creationId xmlns:a16="http://schemas.microsoft.com/office/drawing/2014/main" id="{C4B414D4-1B14-BD98-2225-942797A92C2D}"/>
              </a:ext>
            </a:extLst>
          </p:cNvPr>
          <p:cNvSpPr/>
          <p:nvPr/>
        </p:nvSpPr>
        <p:spPr>
          <a:xfrm>
            <a:off x="8552000" y="5018063"/>
            <a:ext cx="2542500" cy="54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Variational Autoencoders (VAEs)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322479f4c9b_1_3">
            <a:extLst>
              <a:ext uri="{FF2B5EF4-FFF2-40B4-BE49-F238E27FC236}">
                <a16:creationId xmlns:a16="http://schemas.microsoft.com/office/drawing/2014/main" id="{ADA2E674-E279-0D27-F291-901B714BF277}"/>
              </a:ext>
            </a:extLst>
          </p:cNvPr>
          <p:cNvSpPr/>
          <p:nvPr/>
        </p:nvSpPr>
        <p:spPr>
          <a:xfrm>
            <a:off x="5954446" y="5018063"/>
            <a:ext cx="1976700" cy="54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Diffusion Models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4" name="Google Shape;284;g322479f4c9b_1_3">
            <a:extLst>
              <a:ext uri="{FF2B5EF4-FFF2-40B4-BE49-F238E27FC236}">
                <a16:creationId xmlns:a16="http://schemas.microsoft.com/office/drawing/2014/main" id="{F38855EC-D134-C89C-5A95-58205D181CAE}"/>
              </a:ext>
            </a:extLst>
          </p:cNvPr>
          <p:cNvCxnSpPr>
            <a:stCxn id="273" idx="2"/>
            <a:endCxn id="278" idx="0"/>
          </p:cNvCxnSpPr>
          <p:nvPr/>
        </p:nvCxnSpPr>
        <p:spPr>
          <a:xfrm flipH="1">
            <a:off x="2368750" y="3349113"/>
            <a:ext cx="118475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5" name="Google Shape;285;g322479f4c9b_1_3">
            <a:extLst>
              <a:ext uri="{FF2B5EF4-FFF2-40B4-BE49-F238E27FC236}">
                <a16:creationId xmlns:a16="http://schemas.microsoft.com/office/drawing/2014/main" id="{09A41D15-A603-F924-E251-D5419051156D}"/>
              </a:ext>
            </a:extLst>
          </p:cNvPr>
          <p:cNvCxnSpPr>
            <a:stCxn id="273" idx="2"/>
            <a:endCxn id="279" idx="0"/>
          </p:cNvCxnSpPr>
          <p:nvPr/>
        </p:nvCxnSpPr>
        <p:spPr>
          <a:xfrm>
            <a:off x="3553500" y="3349113"/>
            <a:ext cx="358610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g322479f4c9b_1_3">
            <a:extLst>
              <a:ext uri="{FF2B5EF4-FFF2-40B4-BE49-F238E27FC236}">
                <a16:creationId xmlns:a16="http://schemas.microsoft.com/office/drawing/2014/main" id="{153A3402-9C36-EE89-3859-98248D74852D}"/>
              </a:ext>
            </a:extLst>
          </p:cNvPr>
          <p:cNvCxnSpPr>
            <a:stCxn id="278" idx="2"/>
            <a:endCxn id="280" idx="0"/>
          </p:cNvCxnSpPr>
          <p:nvPr/>
        </p:nvCxnSpPr>
        <p:spPr>
          <a:xfrm flipH="1">
            <a:off x="1467625" y="4458238"/>
            <a:ext cx="901125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g322479f4c9b_1_3">
            <a:extLst>
              <a:ext uri="{FF2B5EF4-FFF2-40B4-BE49-F238E27FC236}">
                <a16:creationId xmlns:a16="http://schemas.microsoft.com/office/drawing/2014/main" id="{3190E6AA-D845-E6E4-8707-C3E68ADB71C3}"/>
              </a:ext>
            </a:extLst>
          </p:cNvPr>
          <p:cNvCxnSpPr>
            <a:stCxn id="278" idx="2"/>
            <a:endCxn id="281" idx="0"/>
          </p:cNvCxnSpPr>
          <p:nvPr/>
        </p:nvCxnSpPr>
        <p:spPr>
          <a:xfrm>
            <a:off x="2368750" y="4458238"/>
            <a:ext cx="197791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g322479f4c9b_1_3">
            <a:extLst>
              <a:ext uri="{FF2B5EF4-FFF2-40B4-BE49-F238E27FC236}">
                <a16:creationId xmlns:a16="http://schemas.microsoft.com/office/drawing/2014/main" id="{529E96A4-3D66-952E-6D4C-D82F4CD23F04}"/>
              </a:ext>
            </a:extLst>
          </p:cNvPr>
          <p:cNvCxnSpPr>
            <a:stCxn id="283" idx="2"/>
            <a:endCxn id="289" idx="0"/>
          </p:cNvCxnSpPr>
          <p:nvPr/>
        </p:nvCxnSpPr>
        <p:spPr>
          <a:xfrm>
            <a:off x="6942796" y="5567363"/>
            <a:ext cx="0" cy="5598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0" name="Google Shape;290;g322479f4c9b_1_3">
            <a:extLst>
              <a:ext uri="{FF2B5EF4-FFF2-40B4-BE49-F238E27FC236}">
                <a16:creationId xmlns:a16="http://schemas.microsoft.com/office/drawing/2014/main" id="{D989BDFF-B959-1F99-74EC-E53AE2718BBE}"/>
              </a:ext>
            </a:extLst>
          </p:cNvPr>
          <p:cNvCxnSpPr>
            <a:stCxn id="279" idx="2"/>
            <a:endCxn id="282" idx="0"/>
          </p:cNvCxnSpPr>
          <p:nvPr/>
        </p:nvCxnSpPr>
        <p:spPr>
          <a:xfrm>
            <a:off x="7139600" y="4458238"/>
            <a:ext cx="268365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1" name="Google Shape;291;g322479f4c9b_1_3">
            <a:extLst>
              <a:ext uri="{FF2B5EF4-FFF2-40B4-BE49-F238E27FC236}">
                <a16:creationId xmlns:a16="http://schemas.microsoft.com/office/drawing/2014/main" id="{E78FC2E8-635D-FEB9-2FB3-629B25D90C0F}"/>
              </a:ext>
            </a:extLst>
          </p:cNvPr>
          <p:cNvSpPr/>
          <p:nvPr/>
        </p:nvSpPr>
        <p:spPr>
          <a:xfrm>
            <a:off x="196375" y="6127188"/>
            <a:ext cx="2542500" cy="549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Large Language Models (LLMs)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22479f4c9b_1_3">
            <a:extLst>
              <a:ext uri="{FF2B5EF4-FFF2-40B4-BE49-F238E27FC236}">
                <a16:creationId xmlns:a16="http://schemas.microsoft.com/office/drawing/2014/main" id="{7226692A-AC55-D610-4955-A09321A1F3D1}"/>
              </a:ext>
            </a:extLst>
          </p:cNvPr>
          <p:cNvSpPr/>
          <p:nvPr/>
        </p:nvSpPr>
        <p:spPr>
          <a:xfrm>
            <a:off x="5671546" y="6127188"/>
            <a:ext cx="2542500" cy="549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Text-to-Image/Video Models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Google Shape;292;g322479f4c9b_1_3">
            <a:extLst>
              <a:ext uri="{FF2B5EF4-FFF2-40B4-BE49-F238E27FC236}">
                <a16:creationId xmlns:a16="http://schemas.microsoft.com/office/drawing/2014/main" id="{F09EB56F-463A-6800-F9E5-F8DEE78C09C7}"/>
              </a:ext>
            </a:extLst>
          </p:cNvPr>
          <p:cNvCxnSpPr>
            <a:stCxn id="280" idx="2"/>
            <a:endCxn id="291" idx="0"/>
          </p:cNvCxnSpPr>
          <p:nvPr/>
        </p:nvCxnSpPr>
        <p:spPr>
          <a:xfrm>
            <a:off x="1467625" y="5567363"/>
            <a:ext cx="0" cy="5598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3" name="Google Shape;293;g322479f4c9b_1_3">
            <a:extLst>
              <a:ext uri="{FF2B5EF4-FFF2-40B4-BE49-F238E27FC236}">
                <a16:creationId xmlns:a16="http://schemas.microsoft.com/office/drawing/2014/main" id="{B2C7DC96-232F-CDE8-F12D-4F46E7A45C1E}"/>
              </a:ext>
            </a:extLst>
          </p:cNvPr>
          <p:cNvCxnSpPr>
            <a:stCxn id="279" idx="2"/>
            <a:endCxn id="283" idx="0"/>
          </p:cNvCxnSpPr>
          <p:nvPr/>
        </p:nvCxnSpPr>
        <p:spPr>
          <a:xfrm flipH="1">
            <a:off x="6942796" y="4458238"/>
            <a:ext cx="196804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239;p30">
            <a:extLst>
              <a:ext uri="{FF2B5EF4-FFF2-40B4-BE49-F238E27FC236}">
                <a16:creationId xmlns:a16="http://schemas.microsoft.com/office/drawing/2014/main" id="{A811D906-8215-062A-F786-05E4145017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 dirty="0"/>
              <a:t>Deep Generative Models</a:t>
            </a:r>
            <a:endParaRPr sz="44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61B0F72-45E3-53C5-BAA6-63B5C9C48741}"/>
              </a:ext>
            </a:extLst>
          </p:cNvPr>
          <p:cNvGrpSpPr/>
          <p:nvPr/>
        </p:nvGrpSpPr>
        <p:grpSpPr>
          <a:xfrm>
            <a:off x="10245080" y="592088"/>
            <a:ext cx="1698839" cy="1433729"/>
            <a:chOff x="10245080" y="592088"/>
            <a:chExt cx="1698839" cy="1433729"/>
          </a:xfrm>
        </p:grpSpPr>
        <p:sp>
          <p:nvSpPr>
            <p:cNvPr id="27" name="Google Shape;289;g322479f4c9b_1_3">
              <a:extLst>
                <a:ext uri="{FF2B5EF4-FFF2-40B4-BE49-F238E27FC236}">
                  <a16:creationId xmlns:a16="http://schemas.microsoft.com/office/drawing/2014/main" id="{5B472406-1C00-A316-0688-CAE9CC892F1B}"/>
                </a:ext>
              </a:extLst>
            </p:cNvPr>
            <p:cNvSpPr/>
            <p:nvPr/>
          </p:nvSpPr>
          <p:spPr>
            <a:xfrm>
              <a:off x="10245080" y="592088"/>
              <a:ext cx="1698839" cy="5493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Architecture</a:t>
              </a:r>
            </a:p>
          </p:txBody>
        </p:sp>
        <p:sp>
          <p:nvSpPr>
            <p:cNvPr id="28" name="Google Shape;289;g322479f4c9b_1_3">
              <a:extLst>
                <a:ext uri="{FF2B5EF4-FFF2-40B4-BE49-F238E27FC236}">
                  <a16:creationId xmlns:a16="http://schemas.microsoft.com/office/drawing/2014/main" id="{72A102BC-9357-891B-55EE-A35F1FE3670A}"/>
                </a:ext>
              </a:extLst>
            </p:cNvPr>
            <p:cNvSpPr/>
            <p:nvPr/>
          </p:nvSpPr>
          <p:spPr>
            <a:xfrm>
              <a:off x="10245080" y="1141388"/>
              <a:ext cx="1698839" cy="5493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  <a:endParaRPr sz="18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6DA3CE9-6AF3-8D9D-E624-4EAA8BAB8049}"/>
                </a:ext>
              </a:extLst>
            </p:cNvPr>
            <p:cNvSpPr txBox="1"/>
            <p:nvPr/>
          </p:nvSpPr>
          <p:spPr>
            <a:xfrm>
              <a:off x="10794452" y="1718040"/>
              <a:ext cx="60009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latin typeface="Calibri"/>
                  <a:ea typeface="Calibri"/>
                  <a:cs typeface="Calibri"/>
                  <a:sym typeface="Calibri"/>
                </a:rPr>
                <a:t>...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2704123-F28C-97C6-CAD8-8791AB93B505}"/>
              </a:ext>
            </a:extLst>
          </p:cNvPr>
          <p:cNvSpPr/>
          <p:nvPr/>
        </p:nvSpPr>
        <p:spPr>
          <a:xfrm>
            <a:off x="2148078" y="2575998"/>
            <a:ext cx="2810843" cy="9864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7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E7894-28A0-0C36-0266-83BC8BD69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1AF9-4969-0410-22D8-2C7FF239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Refresh: Probability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21C895F-4B5E-A289-CA28-B38DC01F099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896600" cy="4351338"/>
              </a:xfrm>
            </p:spPr>
            <p:txBody>
              <a:bodyPr/>
              <a:lstStyle/>
              <a:p>
                <a:r>
                  <a:rPr lang="en-US" dirty="0"/>
                  <a:t>Generative modeling = modeling the distribution of data</a:t>
                </a:r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Discrete</a:t>
                </a:r>
                <a:r>
                  <a:rPr lang="en-US" dirty="0"/>
                  <a:t> distributions: the data can only take on certain values</a:t>
                </a:r>
              </a:p>
              <a:p>
                <a:pPr lvl="1"/>
                <a:r>
                  <a:rPr lang="en-US" dirty="0"/>
                  <a:t>Sum of the </a:t>
                </a:r>
                <a:r>
                  <a:rPr lang="en-US" b="1" dirty="0"/>
                  <a:t>probabilities</a:t>
                </a:r>
                <a:r>
                  <a:rPr lang="en-US" dirty="0"/>
                  <a:t> is 1: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Text, Music Notes</a:t>
                </a:r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Continuous</a:t>
                </a:r>
                <a:r>
                  <a:rPr lang="en-US" dirty="0"/>
                  <a:t> distributions: the data can take an infinite number values</a:t>
                </a:r>
              </a:p>
              <a:p>
                <a:pPr lvl="1"/>
                <a:r>
                  <a:rPr lang="en-US" dirty="0"/>
                  <a:t>Integral of the probability </a:t>
                </a:r>
                <a:r>
                  <a:rPr lang="en-US" b="1" dirty="0"/>
                  <a:t>density </a:t>
                </a:r>
                <a:r>
                  <a:rPr lang="en-US" dirty="0"/>
                  <a:t>function</a:t>
                </a:r>
                <a:r>
                  <a:rPr lang="en-US" b="1" dirty="0"/>
                  <a:t> </a:t>
                </a:r>
                <a:r>
                  <a:rPr lang="en-US" dirty="0"/>
                  <a:t>is 1: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Image, Audio</a:t>
                </a:r>
              </a:p>
              <a:p>
                <a:endParaRPr lang="en-US" dirty="0"/>
              </a:p>
              <a:p>
                <a:r>
                  <a:rPr lang="en-US" dirty="0"/>
                  <a:t>Multivariate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21C895F-4B5E-A289-CA28-B38DC01F0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896600" cy="4351338"/>
              </a:xfrm>
              <a:blipFill>
                <a:blip r:embed="rId3"/>
                <a:stretch>
                  <a:fillRect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E70D9EB-C169-BD05-462C-6A65D0D59EE6}"/>
              </a:ext>
            </a:extLst>
          </p:cNvPr>
          <p:cNvGrpSpPr/>
          <p:nvPr/>
        </p:nvGrpSpPr>
        <p:grpSpPr>
          <a:xfrm>
            <a:off x="7478075" y="2916701"/>
            <a:ext cx="3800987" cy="782939"/>
            <a:chOff x="7478075" y="2916701"/>
            <a:chExt cx="3800987" cy="7829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96A7B2C-4ACE-F311-0BF5-885445061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9958" y="2916701"/>
              <a:ext cx="1639104" cy="78293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24CEA6-9F64-1C46-0816-83A7F39E1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8075" y="2935133"/>
              <a:ext cx="2077801" cy="71059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10FFC9-4458-F529-7CBA-BB08E17181EE}"/>
              </a:ext>
            </a:extLst>
          </p:cNvPr>
          <p:cNvGrpSpPr/>
          <p:nvPr/>
        </p:nvGrpSpPr>
        <p:grpSpPr>
          <a:xfrm>
            <a:off x="7545736" y="4686018"/>
            <a:ext cx="2415808" cy="774106"/>
            <a:chOff x="7545736" y="4686018"/>
            <a:chExt cx="2415808" cy="7741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7EECB1-7967-41A8-6B8A-09BD12905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40978" y="4686018"/>
              <a:ext cx="1520566" cy="7741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D2660E-584C-C1DC-03EC-287CB0F03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45736" y="4686018"/>
              <a:ext cx="776704" cy="774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112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Setup: Generative modeling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3E00C2-C744-7213-EEA0-1BCF8DF54F3F}"/>
                  </a:ext>
                </a:extLst>
              </p:cNvPr>
              <p:cNvSpPr txBox="1"/>
              <p:nvPr/>
            </p:nvSpPr>
            <p:spPr>
              <a:xfrm>
                <a:off x="2836891" y="1802566"/>
                <a:ext cx="23955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/>
                  <a:t>Training Dataset</a:t>
                </a:r>
              </a:p>
              <a:p>
                <a:pPr algn="ctr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3E00C2-C744-7213-EEA0-1BCF8DF54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891" y="1802566"/>
                <a:ext cx="2395592" cy="646331"/>
              </a:xfrm>
              <a:prstGeom prst="rect">
                <a:avLst/>
              </a:prstGeom>
              <a:blipFill>
                <a:blip r:embed="rId3"/>
                <a:stretch>
                  <a:fillRect t="-588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FDFB37D-39BF-D271-1023-E2774667B819}"/>
              </a:ext>
            </a:extLst>
          </p:cNvPr>
          <p:cNvGrpSpPr/>
          <p:nvPr/>
        </p:nvGrpSpPr>
        <p:grpSpPr>
          <a:xfrm>
            <a:off x="4942020" y="2038759"/>
            <a:ext cx="6632024" cy="2001260"/>
            <a:chOff x="4942020" y="2038759"/>
            <a:chExt cx="6632024" cy="2001260"/>
          </a:xfrm>
        </p:grpSpPr>
        <p:sp>
          <p:nvSpPr>
            <p:cNvPr id="241" name="Google Shape;241;p30"/>
            <p:cNvSpPr/>
            <p:nvPr/>
          </p:nvSpPr>
          <p:spPr>
            <a:xfrm>
              <a:off x="5594399" y="2499219"/>
              <a:ext cx="1405500" cy="1540800"/>
            </a:xfrm>
            <a:prstGeom prst="rect">
              <a:avLst/>
            </a:prstGeom>
            <a:solidFill>
              <a:srgbClr val="E1EFD8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Training Algorithm</a:t>
              </a:r>
              <a:endParaRPr sz="1800" dirty="0"/>
            </a:p>
          </p:txBody>
        </p:sp>
        <p:cxnSp>
          <p:nvCxnSpPr>
            <p:cNvPr id="242" name="Google Shape;242;p30"/>
            <p:cNvCxnSpPr>
              <a:cxnSpLocks/>
              <a:endCxn id="241" idx="1"/>
            </p:cNvCxnSpPr>
            <p:nvPr/>
          </p:nvCxnSpPr>
          <p:spPr>
            <a:xfrm>
              <a:off x="4942020" y="3269689"/>
              <a:ext cx="652500" cy="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Google Shape;244;p30"/>
            <p:cNvCxnSpPr>
              <a:stCxn id="241" idx="3"/>
            </p:cNvCxnSpPr>
            <p:nvPr/>
          </p:nvCxnSpPr>
          <p:spPr>
            <a:xfrm>
              <a:off x="6999899" y="3269619"/>
              <a:ext cx="662400" cy="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Google Shape;258;p30"/>
            <p:cNvCxnSpPr>
              <a:stCxn id="259" idx="3"/>
            </p:cNvCxnSpPr>
            <p:nvPr/>
          </p:nvCxnSpPr>
          <p:spPr>
            <a:xfrm>
              <a:off x="9025536" y="3269711"/>
              <a:ext cx="457200" cy="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Google Shape;260;p30"/>
                <p:cNvSpPr/>
                <p:nvPr/>
              </p:nvSpPr>
              <p:spPr>
                <a:xfrm>
                  <a:off x="7662325" y="2838675"/>
                  <a:ext cx="1405500" cy="86190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dirty="0">
                      <a:solidFill>
                        <a:schemeClr val="dk1"/>
                      </a:solidFill>
                    </a:rPr>
                    <a:t>Model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endParaRPr sz="2000" dirty="0"/>
                </a:p>
              </p:txBody>
            </p:sp>
          </mc:Choice>
          <mc:Fallback xmlns="">
            <p:sp>
              <p:nvSpPr>
                <p:cNvPr id="260" name="Google Shape;260;p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2325" y="2838675"/>
                  <a:ext cx="1405500" cy="8619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E7FDC0B-85E0-210C-338B-CE8DA3A32279}"/>
                    </a:ext>
                  </a:extLst>
                </p:cNvPr>
                <p:cNvSpPr txBox="1"/>
                <p:nvPr/>
              </p:nvSpPr>
              <p:spPr>
                <a:xfrm>
                  <a:off x="9235775" y="2038759"/>
                  <a:ext cx="23382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800" dirty="0"/>
                    <a:t>Model Distribution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E7FDC0B-85E0-210C-338B-CE8DA3A322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5775" y="2038759"/>
                  <a:ext cx="233826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162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351D76-CDB4-52AB-37DE-01BCA32B9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084" t="20619" b="25153"/>
            <a:stretch/>
          </p:blipFill>
          <p:spPr>
            <a:xfrm>
              <a:off x="9482735" y="2713091"/>
              <a:ext cx="1879591" cy="1104088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6A30C7F-CA91-CD50-FE40-AFAFE8EC8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7357" y="2713091"/>
            <a:ext cx="1866016" cy="111305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8E613BF-3365-68F6-42B9-9ACAEC6CBEB7}"/>
              </a:ext>
            </a:extLst>
          </p:cNvPr>
          <p:cNvGrpSpPr/>
          <p:nvPr/>
        </p:nvGrpSpPr>
        <p:grpSpPr>
          <a:xfrm>
            <a:off x="552844" y="2035444"/>
            <a:ext cx="2574513" cy="1790703"/>
            <a:chOff x="552844" y="2035444"/>
            <a:chExt cx="2574513" cy="1790703"/>
          </a:xfrm>
        </p:grpSpPr>
        <p:cxnSp>
          <p:nvCxnSpPr>
            <p:cNvPr id="254" name="Google Shape;254;p30"/>
            <p:cNvCxnSpPr/>
            <p:nvPr/>
          </p:nvCxnSpPr>
          <p:spPr>
            <a:xfrm>
              <a:off x="2542148" y="3269619"/>
              <a:ext cx="585209" cy="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D7EDDB3-9451-C3F0-90E5-FFF80696855F}"/>
                    </a:ext>
                  </a:extLst>
                </p:cNvPr>
                <p:cNvSpPr txBox="1"/>
                <p:nvPr/>
              </p:nvSpPr>
              <p:spPr>
                <a:xfrm>
                  <a:off x="552844" y="2035444"/>
                  <a:ext cx="20854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800" dirty="0"/>
                    <a:t>Data Distribution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D7EDDB3-9451-C3F0-90E5-FFF806968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844" y="2035444"/>
                  <a:ext cx="208544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818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9C40A7C-AE59-7A6A-4B18-2F78C091C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662558" y="2713091"/>
              <a:ext cx="1866016" cy="111305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70B30CE-F4F9-87B5-CCE5-1207F6E13CDA}"/>
              </a:ext>
            </a:extLst>
          </p:cNvPr>
          <p:cNvSpPr txBox="1"/>
          <p:nvPr/>
        </p:nvSpPr>
        <p:spPr>
          <a:xfrm>
            <a:off x="0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Figures from: https://</a:t>
            </a:r>
            <a:r>
              <a:rPr lang="en-US" sz="1200" dirty="0" err="1">
                <a:solidFill>
                  <a:schemeClr val="accent3"/>
                </a:solidFill>
              </a:rPr>
              <a:t>dmol.pub</a:t>
            </a:r>
            <a:r>
              <a:rPr lang="en-US" sz="1200" dirty="0">
                <a:solidFill>
                  <a:schemeClr val="accent3"/>
                </a:solidFill>
              </a:rPr>
              <a:t>/dl/</a:t>
            </a:r>
            <a:r>
              <a:rPr lang="en-US" sz="1200" dirty="0" err="1">
                <a:solidFill>
                  <a:schemeClr val="accent3"/>
                </a:solidFill>
              </a:rPr>
              <a:t>flows.html</a:t>
            </a:r>
            <a:endParaRPr lang="en-US" sz="1200" dirty="0">
              <a:solidFill>
                <a:schemeClr val="accent3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0D4F5FF-75DF-0282-EF10-6C57CBF3EB49}"/>
              </a:ext>
            </a:extLst>
          </p:cNvPr>
          <p:cNvGrpSpPr/>
          <p:nvPr/>
        </p:nvGrpSpPr>
        <p:grpSpPr>
          <a:xfrm>
            <a:off x="7447640" y="3700575"/>
            <a:ext cx="1828800" cy="2333471"/>
            <a:chOff x="9508130" y="3700575"/>
            <a:chExt cx="1828800" cy="233347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96099A5-6EA7-1675-FB3B-26A2DA3B0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22615" b="19816"/>
            <a:stretch/>
          </p:blipFill>
          <p:spPr>
            <a:xfrm>
              <a:off x="9508130" y="4929958"/>
              <a:ext cx="1828800" cy="1104088"/>
            </a:xfrm>
            <a:prstGeom prst="rect">
              <a:avLst/>
            </a:prstGeom>
          </p:spPr>
        </p:pic>
        <p:cxnSp>
          <p:nvCxnSpPr>
            <p:cNvPr id="32" name="Google Shape;242;p30">
              <a:extLst>
                <a:ext uri="{FF2B5EF4-FFF2-40B4-BE49-F238E27FC236}">
                  <a16:creationId xmlns:a16="http://schemas.microsoft.com/office/drawing/2014/main" id="{F473BA2C-9EBE-AB9B-6EA1-4754597BD107}"/>
                </a:ext>
              </a:extLst>
            </p:cNvPr>
            <p:cNvCxnSpPr>
              <a:cxnSpLocks/>
              <a:stCxn id="260" idx="2"/>
              <a:endCxn id="14" idx="0"/>
            </p:cNvCxnSpPr>
            <p:nvPr/>
          </p:nvCxnSpPr>
          <p:spPr>
            <a:xfrm flipH="1">
              <a:off x="10422530" y="3700575"/>
              <a:ext cx="3035" cy="1229383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64E569-965C-12D0-E3C7-B14AA6F09408}"/>
                </a:ext>
              </a:extLst>
            </p:cNvPr>
            <p:cNvSpPr txBox="1"/>
            <p:nvPr/>
          </p:nvSpPr>
          <p:spPr>
            <a:xfrm>
              <a:off x="10404909" y="4310707"/>
              <a:ext cx="878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Sample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4F61D9-15A4-913B-3C3D-630AF6B511D6}"/>
                  </a:ext>
                </a:extLst>
              </p:cNvPr>
              <p:cNvSpPr txBox="1"/>
              <p:nvPr/>
            </p:nvSpPr>
            <p:spPr>
              <a:xfrm>
                <a:off x="558762" y="4362831"/>
                <a:ext cx="747207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and 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are often difference processes: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Density estimation: Input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/>
                  <a:t>,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Generation/sampling: No input, output a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4F61D9-15A4-913B-3C3D-630AF6B51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62" y="4362831"/>
                <a:ext cx="7472078" cy="923330"/>
              </a:xfrm>
              <a:prstGeom prst="rect">
                <a:avLst/>
              </a:prstGeom>
              <a:blipFill>
                <a:blip r:embed="rId11"/>
                <a:stretch>
                  <a:fillRect l="-849" t="-2703" r="-509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E8E169CF-6F08-D507-13AE-030E4995CB14}"/>
              </a:ext>
            </a:extLst>
          </p:cNvPr>
          <p:cNvGrpSpPr/>
          <p:nvPr/>
        </p:nvGrpSpPr>
        <p:grpSpPr>
          <a:xfrm>
            <a:off x="1595567" y="3817179"/>
            <a:ext cx="8826964" cy="1031371"/>
            <a:chOff x="1595567" y="3817179"/>
            <a:chExt cx="8826964" cy="103137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5EB2EC5-91ED-29B1-54B6-319C1FDCB139}"/>
                </a:ext>
              </a:extLst>
            </p:cNvPr>
            <p:cNvSpPr txBox="1"/>
            <p:nvPr/>
          </p:nvSpPr>
          <p:spPr>
            <a:xfrm>
              <a:off x="5654985" y="4325330"/>
              <a:ext cx="12843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Similar</a:t>
              </a:r>
            </a:p>
          </p:txBody>
        </p: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6E418BCE-F91E-EC91-DEEF-2C7513EB6EEB}"/>
                </a:ext>
              </a:extLst>
            </p:cNvPr>
            <p:cNvCxnSpPr>
              <a:stCxn id="43" idx="3"/>
            </p:cNvCxnSpPr>
            <p:nvPr/>
          </p:nvCxnSpPr>
          <p:spPr>
            <a:xfrm flipV="1">
              <a:off x="6939311" y="3817179"/>
              <a:ext cx="3483220" cy="769761"/>
            </a:xfrm>
            <a:prstGeom prst="bentConnector2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Elbow Connector 44">
              <a:extLst>
                <a:ext uri="{FF2B5EF4-FFF2-40B4-BE49-F238E27FC236}">
                  <a16:creationId xmlns:a16="http://schemas.microsoft.com/office/drawing/2014/main" id="{770B3DE3-F171-9132-6183-B00A19C0DDC7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rot="10800000">
              <a:off x="1595567" y="3826148"/>
              <a:ext cx="4059419" cy="760793"/>
            </a:xfrm>
            <a:prstGeom prst="bentConnector2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>
          <a:extLst>
            <a:ext uri="{FF2B5EF4-FFF2-40B4-BE49-F238E27FC236}">
              <a16:creationId xmlns:a16="http://schemas.microsoft.com/office/drawing/2014/main" id="{4B148B21-FFFB-35D2-D611-A82652E8C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>
            <a:extLst>
              <a:ext uri="{FF2B5EF4-FFF2-40B4-BE49-F238E27FC236}">
                <a16:creationId xmlns:a16="http://schemas.microsoft.com/office/drawing/2014/main" id="{5309A639-87E9-7937-D623-6F83F634C3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Setup: Generative modeling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C73468-A35C-64FD-453C-B4FF420261AF}"/>
                  </a:ext>
                </a:extLst>
              </p:cNvPr>
              <p:cNvSpPr txBox="1"/>
              <p:nvPr/>
            </p:nvSpPr>
            <p:spPr>
              <a:xfrm>
                <a:off x="2836891" y="1802566"/>
                <a:ext cx="23955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/>
                  <a:t>Training Dataset</a:t>
                </a:r>
              </a:p>
              <a:p>
                <a:pPr algn="ctr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C73468-A35C-64FD-453C-B4FF42026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891" y="1802566"/>
                <a:ext cx="2395592" cy="646331"/>
              </a:xfrm>
              <a:prstGeom prst="rect">
                <a:avLst/>
              </a:prstGeom>
              <a:blipFill>
                <a:blip r:embed="rId3"/>
                <a:stretch>
                  <a:fillRect t="-588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B598117-C558-E158-0D20-5ADEBFD9D991}"/>
              </a:ext>
            </a:extLst>
          </p:cNvPr>
          <p:cNvSpPr txBox="1"/>
          <p:nvPr/>
        </p:nvSpPr>
        <p:spPr>
          <a:xfrm>
            <a:off x="3417758" y="5281947"/>
            <a:ext cx="57587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How to measure distance between distributions?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DFA9AE-4DDF-FC09-E6BE-E1C8D77C867B}"/>
              </a:ext>
            </a:extLst>
          </p:cNvPr>
          <p:cNvGrpSpPr/>
          <p:nvPr/>
        </p:nvGrpSpPr>
        <p:grpSpPr>
          <a:xfrm>
            <a:off x="4942020" y="2038759"/>
            <a:ext cx="6632024" cy="2001260"/>
            <a:chOff x="4942020" y="2038759"/>
            <a:chExt cx="6632024" cy="2001260"/>
          </a:xfrm>
        </p:grpSpPr>
        <p:sp>
          <p:nvSpPr>
            <p:cNvPr id="241" name="Google Shape;241;p30">
              <a:extLst>
                <a:ext uri="{FF2B5EF4-FFF2-40B4-BE49-F238E27FC236}">
                  <a16:creationId xmlns:a16="http://schemas.microsoft.com/office/drawing/2014/main" id="{EFC77F81-BCE1-B7E1-93B5-47E022AE209D}"/>
                </a:ext>
              </a:extLst>
            </p:cNvPr>
            <p:cNvSpPr/>
            <p:nvPr/>
          </p:nvSpPr>
          <p:spPr>
            <a:xfrm>
              <a:off x="5594399" y="2499219"/>
              <a:ext cx="1405500" cy="1540800"/>
            </a:xfrm>
            <a:prstGeom prst="rect">
              <a:avLst/>
            </a:prstGeom>
            <a:solidFill>
              <a:srgbClr val="E1EFD8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Training Algorithm</a:t>
              </a:r>
              <a:endParaRPr sz="1800" dirty="0"/>
            </a:p>
          </p:txBody>
        </p:sp>
        <p:cxnSp>
          <p:nvCxnSpPr>
            <p:cNvPr id="242" name="Google Shape;242;p30">
              <a:extLst>
                <a:ext uri="{FF2B5EF4-FFF2-40B4-BE49-F238E27FC236}">
                  <a16:creationId xmlns:a16="http://schemas.microsoft.com/office/drawing/2014/main" id="{86AEC7EB-D712-314B-D9C9-333E0EB27C37}"/>
                </a:ext>
              </a:extLst>
            </p:cNvPr>
            <p:cNvCxnSpPr>
              <a:cxnSpLocks/>
              <a:endCxn id="241" idx="1"/>
            </p:cNvCxnSpPr>
            <p:nvPr/>
          </p:nvCxnSpPr>
          <p:spPr>
            <a:xfrm>
              <a:off x="4942020" y="3269689"/>
              <a:ext cx="652500" cy="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Google Shape;244;p30">
              <a:extLst>
                <a:ext uri="{FF2B5EF4-FFF2-40B4-BE49-F238E27FC236}">
                  <a16:creationId xmlns:a16="http://schemas.microsoft.com/office/drawing/2014/main" id="{2665F8E0-3F9A-AA44-AB8F-C7037429BE51}"/>
                </a:ext>
              </a:extLst>
            </p:cNvPr>
            <p:cNvCxnSpPr>
              <a:stCxn id="241" idx="3"/>
            </p:cNvCxnSpPr>
            <p:nvPr/>
          </p:nvCxnSpPr>
          <p:spPr>
            <a:xfrm>
              <a:off x="6999899" y="3269619"/>
              <a:ext cx="662400" cy="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Google Shape;258;p30">
              <a:extLst>
                <a:ext uri="{FF2B5EF4-FFF2-40B4-BE49-F238E27FC236}">
                  <a16:creationId xmlns:a16="http://schemas.microsoft.com/office/drawing/2014/main" id="{6DDDF5D8-B0C7-445E-6A5E-A307451356F7}"/>
                </a:ext>
              </a:extLst>
            </p:cNvPr>
            <p:cNvCxnSpPr>
              <a:stCxn id="259" idx="3"/>
            </p:cNvCxnSpPr>
            <p:nvPr/>
          </p:nvCxnSpPr>
          <p:spPr>
            <a:xfrm>
              <a:off x="9025536" y="3269711"/>
              <a:ext cx="457200" cy="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Google Shape;260;p30">
                  <a:extLst>
                    <a:ext uri="{FF2B5EF4-FFF2-40B4-BE49-F238E27FC236}">
                      <a16:creationId xmlns:a16="http://schemas.microsoft.com/office/drawing/2014/main" id="{27A1B4F6-7376-85EC-A13E-5A9570883116}"/>
                    </a:ext>
                  </a:extLst>
                </p:cNvPr>
                <p:cNvSpPr/>
                <p:nvPr/>
              </p:nvSpPr>
              <p:spPr>
                <a:xfrm>
                  <a:off x="7662325" y="2838675"/>
                  <a:ext cx="1405500" cy="86190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dirty="0">
                      <a:solidFill>
                        <a:schemeClr val="dk1"/>
                      </a:solidFill>
                    </a:rPr>
                    <a:t>Model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endParaRPr sz="2000" dirty="0"/>
                </a:p>
              </p:txBody>
            </p:sp>
          </mc:Choice>
          <mc:Fallback xmlns="">
            <p:sp>
              <p:nvSpPr>
                <p:cNvPr id="260" name="Google Shape;260;p30">
                  <a:extLst>
                    <a:ext uri="{FF2B5EF4-FFF2-40B4-BE49-F238E27FC236}">
                      <a16:creationId xmlns:a16="http://schemas.microsoft.com/office/drawing/2014/main" id="{27A1B4F6-7376-85EC-A13E-5A95708831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2325" y="2838675"/>
                  <a:ext cx="1405500" cy="8619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D613F19-43CD-63E5-D3E9-2A9A4066694D}"/>
                    </a:ext>
                  </a:extLst>
                </p:cNvPr>
                <p:cNvSpPr txBox="1"/>
                <p:nvPr/>
              </p:nvSpPr>
              <p:spPr>
                <a:xfrm>
                  <a:off x="9235775" y="2038759"/>
                  <a:ext cx="23382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800" dirty="0"/>
                    <a:t>Model Distribution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D613F19-43CD-63E5-D3E9-2A9A406669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5775" y="2038759"/>
                  <a:ext cx="233826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162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EEE12C0-49B9-2B60-063A-94B2A6AD4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084" t="20619" b="25153"/>
            <a:stretch/>
          </p:blipFill>
          <p:spPr>
            <a:xfrm>
              <a:off x="9482735" y="2713091"/>
              <a:ext cx="1879591" cy="1104088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BE47219-39B6-3D0D-3664-90A893EFF0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7357" y="2713091"/>
            <a:ext cx="1866016" cy="111305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63A83CF-A8A7-1031-5DAD-33E2C3B6327E}"/>
              </a:ext>
            </a:extLst>
          </p:cNvPr>
          <p:cNvGrpSpPr/>
          <p:nvPr/>
        </p:nvGrpSpPr>
        <p:grpSpPr>
          <a:xfrm>
            <a:off x="552844" y="2035444"/>
            <a:ext cx="2574513" cy="1790703"/>
            <a:chOff x="552844" y="2035444"/>
            <a:chExt cx="2574513" cy="1790703"/>
          </a:xfrm>
        </p:grpSpPr>
        <p:cxnSp>
          <p:nvCxnSpPr>
            <p:cNvPr id="254" name="Google Shape;254;p30">
              <a:extLst>
                <a:ext uri="{FF2B5EF4-FFF2-40B4-BE49-F238E27FC236}">
                  <a16:creationId xmlns:a16="http://schemas.microsoft.com/office/drawing/2014/main" id="{ACBA6BDD-02B9-17FC-5210-1049264F6791}"/>
                </a:ext>
              </a:extLst>
            </p:cNvPr>
            <p:cNvCxnSpPr/>
            <p:nvPr/>
          </p:nvCxnSpPr>
          <p:spPr>
            <a:xfrm>
              <a:off x="2542148" y="3269619"/>
              <a:ext cx="585209" cy="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DCA1440-87CD-8F9A-2AF4-5D380C5A01C8}"/>
                    </a:ext>
                  </a:extLst>
                </p:cNvPr>
                <p:cNvSpPr txBox="1"/>
                <p:nvPr/>
              </p:nvSpPr>
              <p:spPr>
                <a:xfrm>
                  <a:off x="552844" y="2035444"/>
                  <a:ext cx="20854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800" dirty="0"/>
                    <a:t>Data Distribution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DCA1440-87CD-8F9A-2AF4-5D380C5A01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844" y="2035444"/>
                  <a:ext cx="208544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818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1F332B0-B82E-2231-EF01-8335C5D4E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662558" y="2713091"/>
              <a:ext cx="1866016" cy="111305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B69A6D-F97C-6DB8-DCE3-14FE07576CD6}"/>
              </a:ext>
            </a:extLst>
          </p:cNvPr>
          <p:cNvGrpSpPr/>
          <p:nvPr/>
        </p:nvGrpSpPr>
        <p:grpSpPr>
          <a:xfrm>
            <a:off x="1595567" y="3817179"/>
            <a:ext cx="8826964" cy="1031371"/>
            <a:chOff x="1595567" y="3817179"/>
            <a:chExt cx="8826964" cy="10313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04C6C8-74CE-B736-41FB-FE72CC377ACA}"/>
                </a:ext>
              </a:extLst>
            </p:cNvPr>
            <p:cNvSpPr txBox="1"/>
            <p:nvPr/>
          </p:nvSpPr>
          <p:spPr>
            <a:xfrm>
              <a:off x="5654985" y="4325330"/>
              <a:ext cx="12843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Similar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1F9FD049-C375-0A7B-96DE-4880E090910B}"/>
                </a:ext>
              </a:extLst>
            </p:cNvPr>
            <p:cNvCxnSpPr>
              <a:stCxn id="7" idx="3"/>
              <a:endCxn id="13" idx="2"/>
            </p:cNvCxnSpPr>
            <p:nvPr/>
          </p:nvCxnSpPr>
          <p:spPr>
            <a:xfrm flipV="1">
              <a:off x="6939311" y="3817179"/>
              <a:ext cx="3483220" cy="769761"/>
            </a:xfrm>
            <a:prstGeom prst="bentConnector2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739DE3A1-8001-3746-331C-8425DB93667F}"/>
                </a:ext>
              </a:extLst>
            </p:cNvPr>
            <p:cNvCxnSpPr>
              <a:cxnSpLocks/>
              <a:stCxn id="7" idx="1"/>
              <a:endCxn id="18" idx="2"/>
            </p:cNvCxnSpPr>
            <p:nvPr/>
          </p:nvCxnSpPr>
          <p:spPr>
            <a:xfrm rot="10800000">
              <a:off x="1595567" y="3826148"/>
              <a:ext cx="4059419" cy="760793"/>
            </a:xfrm>
            <a:prstGeom prst="bentConnector2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671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0AB0B-D4BF-60FD-FF2B-9D009EB65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(KL)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48383AB-D3D6-111F-6346-0F7D6C8F88D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Cambria Math" panose="02040503050406030204" pitchFamily="18" charset="0"/>
                  </a:rPr>
                  <a:t>is the tru</a:t>
                </a:r>
                <a:r>
                  <a:rPr lang="en-US" dirty="0">
                    <a:latin typeface="Cambria Math" panose="02040503050406030204" pitchFamily="18" charset="0"/>
                  </a:rPr>
                  <a:t>e distribution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is an approximated one.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48383AB-D3D6-111F-6346-0F7D6C8F8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557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54238-0A87-6DDC-53B4-60A9E1828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4B17-8C4E-D3CE-4747-501CEA09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35F6789-90F5-5030-D1F6-D47F264DD08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: Fair coin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tail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head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=(0.5, 0.5)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Biased coin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tail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head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=(0.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Q1: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Q2: For each KL divergence, is it positive or negative?</a:t>
                </a:r>
              </a:p>
              <a:p>
                <a:r>
                  <a:rPr lang="en-US" dirty="0"/>
                  <a:t>A: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35F6789-90F5-5030-D1F6-D47F264DD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t="-1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01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7306D-D3A2-F694-59E9-5200C822B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358A7-1E3C-4283-4962-D6EA87B9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EEC68F-48CB-FE08-500D-1B5E693680A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Non-negative</a:t>
                </a:r>
              </a:p>
              <a:p>
                <a:pPr lvl="1"/>
                <a:r>
                  <a:rPr lang="en-US" dirty="0"/>
                  <a:t>Zero if and only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EEC68F-48CB-FE08-500D-1B5E693680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t="-1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48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F4525-1C55-1065-E168-EE757A8D0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08B9-5677-8C7E-37F4-7A789B7F3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KL 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897B30C-EC8D-84FA-57CA-CA50327803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Non-negative</a:t>
                </a:r>
              </a:p>
              <a:p>
                <a:pPr lvl="1"/>
                <a:r>
                  <a:rPr lang="en-US" dirty="0"/>
                  <a:t>Zero if and only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Asymmetric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Technically not a “distance”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897B30C-EC8D-84FA-57CA-CA5032780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t="-1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811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>
          <a:extLst>
            <a:ext uri="{FF2B5EF4-FFF2-40B4-BE49-F238E27FC236}">
              <a16:creationId xmlns:a16="http://schemas.microsoft.com/office/drawing/2014/main" id="{B875ECCA-8E57-327C-5EFD-F8FDB8324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4F82F2C-E149-59C9-330D-605BC1C51A78}"/>
              </a:ext>
            </a:extLst>
          </p:cNvPr>
          <p:cNvSpPr txBox="1"/>
          <p:nvPr/>
        </p:nvSpPr>
        <p:spPr>
          <a:xfrm>
            <a:off x="3979051" y="4325330"/>
            <a:ext cx="4636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Similar</a:t>
            </a:r>
          </a:p>
          <a:p>
            <a:pPr algn="ctr"/>
            <a:r>
              <a:rPr lang="en-US" sz="2400" dirty="0"/>
              <a:t>(e.g., minimizing KL Divergence)</a:t>
            </a:r>
          </a:p>
          <a:p>
            <a:pPr algn="ctr"/>
            <a:endParaRPr lang="en-US" sz="2400" dirty="0"/>
          </a:p>
        </p:txBody>
      </p:sp>
      <p:sp>
        <p:nvSpPr>
          <p:cNvPr id="239" name="Google Shape;239;p30">
            <a:extLst>
              <a:ext uri="{FF2B5EF4-FFF2-40B4-BE49-F238E27FC236}">
                <a16:creationId xmlns:a16="http://schemas.microsoft.com/office/drawing/2014/main" id="{686997F0-5F0F-2FD2-A92D-347AA1004F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Setup: Generative modeling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BD3654-21FE-9371-BE5A-D153389DB647}"/>
                  </a:ext>
                </a:extLst>
              </p:cNvPr>
              <p:cNvSpPr txBox="1"/>
              <p:nvPr/>
            </p:nvSpPr>
            <p:spPr>
              <a:xfrm>
                <a:off x="2836891" y="1802566"/>
                <a:ext cx="23955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/>
                  <a:t>Training Dataset</a:t>
                </a:r>
              </a:p>
              <a:p>
                <a:pPr algn="ctr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BD3654-21FE-9371-BE5A-D153389DB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891" y="1802566"/>
                <a:ext cx="2395592" cy="646331"/>
              </a:xfrm>
              <a:prstGeom prst="rect">
                <a:avLst/>
              </a:prstGeom>
              <a:blipFill>
                <a:blip r:embed="rId3"/>
                <a:stretch>
                  <a:fillRect t="-588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DD513336-C7C1-15D3-1FDF-91BC1CC3EDC4}"/>
              </a:ext>
            </a:extLst>
          </p:cNvPr>
          <p:cNvGrpSpPr/>
          <p:nvPr/>
        </p:nvGrpSpPr>
        <p:grpSpPr>
          <a:xfrm>
            <a:off x="4942020" y="2038759"/>
            <a:ext cx="6632024" cy="2001260"/>
            <a:chOff x="4942020" y="2038759"/>
            <a:chExt cx="6632024" cy="2001260"/>
          </a:xfrm>
        </p:grpSpPr>
        <p:sp>
          <p:nvSpPr>
            <p:cNvPr id="241" name="Google Shape;241;p30">
              <a:extLst>
                <a:ext uri="{FF2B5EF4-FFF2-40B4-BE49-F238E27FC236}">
                  <a16:creationId xmlns:a16="http://schemas.microsoft.com/office/drawing/2014/main" id="{04664100-F274-0F63-2467-D27AAA16C952}"/>
                </a:ext>
              </a:extLst>
            </p:cNvPr>
            <p:cNvSpPr/>
            <p:nvPr/>
          </p:nvSpPr>
          <p:spPr>
            <a:xfrm>
              <a:off x="5594399" y="2499219"/>
              <a:ext cx="1405500" cy="1540800"/>
            </a:xfrm>
            <a:prstGeom prst="rect">
              <a:avLst/>
            </a:prstGeom>
            <a:solidFill>
              <a:srgbClr val="E1EFD8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Training Algorithm</a:t>
              </a:r>
              <a:endParaRPr sz="1800" dirty="0"/>
            </a:p>
          </p:txBody>
        </p:sp>
        <p:cxnSp>
          <p:nvCxnSpPr>
            <p:cNvPr id="242" name="Google Shape;242;p30">
              <a:extLst>
                <a:ext uri="{FF2B5EF4-FFF2-40B4-BE49-F238E27FC236}">
                  <a16:creationId xmlns:a16="http://schemas.microsoft.com/office/drawing/2014/main" id="{EED1E483-A01F-9945-AC8E-7888B200610F}"/>
                </a:ext>
              </a:extLst>
            </p:cNvPr>
            <p:cNvCxnSpPr>
              <a:cxnSpLocks/>
              <a:endCxn id="241" idx="1"/>
            </p:cNvCxnSpPr>
            <p:nvPr/>
          </p:nvCxnSpPr>
          <p:spPr>
            <a:xfrm>
              <a:off x="4942020" y="3269689"/>
              <a:ext cx="652500" cy="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Google Shape;244;p30">
              <a:extLst>
                <a:ext uri="{FF2B5EF4-FFF2-40B4-BE49-F238E27FC236}">
                  <a16:creationId xmlns:a16="http://schemas.microsoft.com/office/drawing/2014/main" id="{139E5516-E075-A23C-26F4-E2D7CFB99AFD}"/>
                </a:ext>
              </a:extLst>
            </p:cNvPr>
            <p:cNvCxnSpPr>
              <a:stCxn id="241" idx="3"/>
            </p:cNvCxnSpPr>
            <p:nvPr/>
          </p:nvCxnSpPr>
          <p:spPr>
            <a:xfrm>
              <a:off x="6999899" y="3269619"/>
              <a:ext cx="662400" cy="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Google Shape;258;p30">
              <a:extLst>
                <a:ext uri="{FF2B5EF4-FFF2-40B4-BE49-F238E27FC236}">
                  <a16:creationId xmlns:a16="http://schemas.microsoft.com/office/drawing/2014/main" id="{8097714D-275C-F8E7-877C-4E9E8C3D5821}"/>
                </a:ext>
              </a:extLst>
            </p:cNvPr>
            <p:cNvCxnSpPr>
              <a:stCxn id="259" idx="3"/>
            </p:cNvCxnSpPr>
            <p:nvPr/>
          </p:nvCxnSpPr>
          <p:spPr>
            <a:xfrm>
              <a:off x="9025536" y="3269711"/>
              <a:ext cx="457200" cy="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Google Shape;260;p30">
                  <a:extLst>
                    <a:ext uri="{FF2B5EF4-FFF2-40B4-BE49-F238E27FC236}">
                      <a16:creationId xmlns:a16="http://schemas.microsoft.com/office/drawing/2014/main" id="{E3BB7BC0-FEA6-DB9D-8293-CCC889AE9756}"/>
                    </a:ext>
                  </a:extLst>
                </p:cNvPr>
                <p:cNvSpPr/>
                <p:nvPr/>
              </p:nvSpPr>
              <p:spPr>
                <a:xfrm>
                  <a:off x="7662325" y="2838675"/>
                  <a:ext cx="1405500" cy="86190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dirty="0">
                      <a:solidFill>
                        <a:schemeClr val="dk1"/>
                      </a:solidFill>
                    </a:rPr>
                    <a:t>Model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endParaRPr sz="2000" dirty="0"/>
                </a:p>
              </p:txBody>
            </p:sp>
          </mc:Choice>
          <mc:Fallback xmlns="">
            <p:sp>
              <p:nvSpPr>
                <p:cNvPr id="260" name="Google Shape;260;p30">
                  <a:extLst>
                    <a:ext uri="{FF2B5EF4-FFF2-40B4-BE49-F238E27FC236}">
                      <a16:creationId xmlns:a16="http://schemas.microsoft.com/office/drawing/2014/main" id="{E3BB7BC0-FEA6-DB9D-8293-CCC889AE97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2325" y="2838675"/>
                  <a:ext cx="1405500" cy="8619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6646CA5-D47B-5F55-051E-FAD8DA86E5B5}"/>
                    </a:ext>
                  </a:extLst>
                </p:cNvPr>
                <p:cNvSpPr txBox="1"/>
                <p:nvPr/>
              </p:nvSpPr>
              <p:spPr>
                <a:xfrm>
                  <a:off x="9235775" y="2038759"/>
                  <a:ext cx="23382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800" dirty="0"/>
                    <a:t>Model Distribution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6646CA5-D47B-5F55-051E-FAD8DA86E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5775" y="2038759"/>
                  <a:ext cx="233826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162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602B2EE-01EA-50A0-4237-F0EBB43E8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084" t="20619" b="25153"/>
            <a:stretch/>
          </p:blipFill>
          <p:spPr>
            <a:xfrm>
              <a:off x="9482735" y="2713091"/>
              <a:ext cx="1879591" cy="1104088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F4E4F0F-44E9-4192-35DC-6B340B172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7357" y="2713091"/>
            <a:ext cx="1866016" cy="111305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F68A99F-B354-D2F0-0C66-066CCF27F82B}"/>
              </a:ext>
            </a:extLst>
          </p:cNvPr>
          <p:cNvGrpSpPr/>
          <p:nvPr/>
        </p:nvGrpSpPr>
        <p:grpSpPr>
          <a:xfrm>
            <a:off x="552844" y="2035444"/>
            <a:ext cx="2574513" cy="1790703"/>
            <a:chOff x="552844" y="2035444"/>
            <a:chExt cx="2574513" cy="1790703"/>
          </a:xfrm>
        </p:grpSpPr>
        <p:cxnSp>
          <p:nvCxnSpPr>
            <p:cNvPr id="254" name="Google Shape;254;p30">
              <a:extLst>
                <a:ext uri="{FF2B5EF4-FFF2-40B4-BE49-F238E27FC236}">
                  <a16:creationId xmlns:a16="http://schemas.microsoft.com/office/drawing/2014/main" id="{27F86046-FBB9-6D62-928A-A94A175049E2}"/>
                </a:ext>
              </a:extLst>
            </p:cNvPr>
            <p:cNvCxnSpPr/>
            <p:nvPr/>
          </p:nvCxnSpPr>
          <p:spPr>
            <a:xfrm>
              <a:off x="2542148" y="3269619"/>
              <a:ext cx="585209" cy="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D4EF2E0-8B41-11CE-A971-CF241CB985CE}"/>
                    </a:ext>
                  </a:extLst>
                </p:cNvPr>
                <p:cNvSpPr txBox="1"/>
                <p:nvPr/>
              </p:nvSpPr>
              <p:spPr>
                <a:xfrm>
                  <a:off x="552844" y="2035444"/>
                  <a:ext cx="20854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800" dirty="0"/>
                    <a:t>Data Distribution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D4EF2E0-8B41-11CE-A971-CF241CB98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844" y="2035444"/>
                  <a:ext cx="208544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818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228403E-7ECF-DD6B-3073-7F5BEF91E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662558" y="2713091"/>
              <a:ext cx="1866016" cy="1113056"/>
            </a:xfrm>
            <a:prstGeom prst="rect">
              <a:avLst/>
            </a:prstGeom>
          </p:spPr>
        </p:pic>
      </p:grp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420F928-0D94-55E0-8C32-847D9C73CF24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7331099" y="3817179"/>
            <a:ext cx="3091432" cy="775611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7F49B66B-A7BC-243D-6994-DBEAE53408EF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1595566" y="3826147"/>
            <a:ext cx="3672704" cy="73604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66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500f62358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TA: Tong Yang</a:t>
            </a:r>
            <a:endParaRPr/>
          </a:p>
        </p:txBody>
      </p:sp>
      <p:sp>
        <p:nvSpPr>
          <p:cNvPr id="106" name="Google Shape;106;g2a500f62358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Ph.D. student in ECE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Interests: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optimization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my free time, I:</a:t>
            </a:r>
            <a:endParaRPr/>
          </a:p>
          <a:p>
            <a:pPr marL="228600" lvl="0" indent="-165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play badminton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Contact info: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tongyang</a:t>
            </a:r>
            <a:r>
              <a:rPr lang="en-US" u="sng">
                <a:solidFill>
                  <a:schemeClr val="hlink"/>
                </a:solidFill>
                <a:hlinkClick r:id="rId3"/>
              </a:rPr>
              <a:t>@andrew.cmu.edu</a:t>
            </a:r>
            <a:r>
              <a:rPr lang="en-US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Office hours: 3:30 - 4:30 pm, Friday</a:t>
            </a:r>
            <a:endParaRPr/>
          </a:p>
        </p:txBody>
      </p:sp>
      <p:pic>
        <p:nvPicPr>
          <p:cNvPr id="107" name="Google Shape;107;g2a500f6235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1345" y="0"/>
            <a:ext cx="3384576" cy="34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>
          <a:extLst>
            <a:ext uri="{FF2B5EF4-FFF2-40B4-BE49-F238E27FC236}">
              <a16:creationId xmlns:a16="http://schemas.microsoft.com/office/drawing/2014/main" id="{3E5E15D5-040F-8188-DC35-1FD25B780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33B6DC-3B23-34E6-4675-1AB11F94FC62}"/>
              </a:ext>
            </a:extLst>
          </p:cNvPr>
          <p:cNvSpPr txBox="1"/>
          <p:nvPr/>
        </p:nvSpPr>
        <p:spPr>
          <a:xfrm>
            <a:off x="3979053" y="4325330"/>
            <a:ext cx="4636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Similar</a:t>
            </a:r>
          </a:p>
          <a:p>
            <a:pPr algn="ctr"/>
            <a:r>
              <a:rPr lang="en-US" sz="2400" dirty="0"/>
              <a:t>(e.g., minimizing KL Divergence)</a:t>
            </a:r>
          </a:p>
        </p:txBody>
      </p:sp>
      <p:sp>
        <p:nvSpPr>
          <p:cNvPr id="239" name="Google Shape;239;p30">
            <a:extLst>
              <a:ext uri="{FF2B5EF4-FFF2-40B4-BE49-F238E27FC236}">
                <a16:creationId xmlns:a16="http://schemas.microsoft.com/office/drawing/2014/main" id="{EC944BE6-91CC-DE31-93BA-355C6E7FD4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Setup: Generative modeling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D153A0-C06D-23AB-0EBD-023FD05324C0}"/>
                  </a:ext>
                </a:extLst>
              </p:cNvPr>
              <p:cNvSpPr txBox="1"/>
              <p:nvPr/>
            </p:nvSpPr>
            <p:spPr>
              <a:xfrm>
                <a:off x="2836891" y="1802566"/>
                <a:ext cx="23955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/>
                  <a:t>Training Dataset</a:t>
                </a:r>
              </a:p>
              <a:p>
                <a:pPr algn="ctr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D153A0-C06D-23AB-0EBD-023FD053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891" y="1802566"/>
                <a:ext cx="2395592" cy="646331"/>
              </a:xfrm>
              <a:prstGeom prst="rect">
                <a:avLst/>
              </a:prstGeom>
              <a:blipFill>
                <a:blip r:embed="rId3"/>
                <a:stretch>
                  <a:fillRect t="-588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57A023C-2A39-E38F-743B-E74BCF99BBD8}"/>
              </a:ext>
            </a:extLst>
          </p:cNvPr>
          <p:cNvGrpSpPr/>
          <p:nvPr/>
        </p:nvGrpSpPr>
        <p:grpSpPr>
          <a:xfrm>
            <a:off x="4942020" y="2038759"/>
            <a:ext cx="6632024" cy="2001260"/>
            <a:chOff x="4942020" y="2038759"/>
            <a:chExt cx="6632024" cy="2001260"/>
          </a:xfrm>
        </p:grpSpPr>
        <p:sp>
          <p:nvSpPr>
            <p:cNvPr id="241" name="Google Shape;241;p30">
              <a:extLst>
                <a:ext uri="{FF2B5EF4-FFF2-40B4-BE49-F238E27FC236}">
                  <a16:creationId xmlns:a16="http://schemas.microsoft.com/office/drawing/2014/main" id="{8098932D-6D00-5A26-18DD-217384D7F4D5}"/>
                </a:ext>
              </a:extLst>
            </p:cNvPr>
            <p:cNvSpPr/>
            <p:nvPr/>
          </p:nvSpPr>
          <p:spPr>
            <a:xfrm>
              <a:off x="5594399" y="2499219"/>
              <a:ext cx="1405500" cy="1540800"/>
            </a:xfrm>
            <a:prstGeom prst="rect">
              <a:avLst/>
            </a:prstGeom>
            <a:solidFill>
              <a:srgbClr val="E1EFD8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Training Algorithm</a:t>
              </a:r>
              <a:endParaRPr sz="1800" dirty="0"/>
            </a:p>
          </p:txBody>
        </p:sp>
        <p:cxnSp>
          <p:nvCxnSpPr>
            <p:cNvPr id="242" name="Google Shape;242;p30">
              <a:extLst>
                <a:ext uri="{FF2B5EF4-FFF2-40B4-BE49-F238E27FC236}">
                  <a16:creationId xmlns:a16="http://schemas.microsoft.com/office/drawing/2014/main" id="{B92F01B8-37AE-63B5-6942-AE23178E14BF}"/>
                </a:ext>
              </a:extLst>
            </p:cNvPr>
            <p:cNvCxnSpPr>
              <a:cxnSpLocks/>
              <a:endCxn id="241" idx="1"/>
            </p:cNvCxnSpPr>
            <p:nvPr/>
          </p:nvCxnSpPr>
          <p:spPr>
            <a:xfrm>
              <a:off x="4942020" y="3269689"/>
              <a:ext cx="652500" cy="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Google Shape;244;p30">
              <a:extLst>
                <a:ext uri="{FF2B5EF4-FFF2-40B4-BE49-F238E27FC236}">
                  <a16:creationId xmlns:a16="http://schemas.microsoft.com/office/drawing/2014/main" id="{19D33BF7-4645-0D9E-2BF4-1E3D9B81AE74}"/>
                </a:ext>
              </a:extLst>
            </p:cNvPr>
            <p:cNvCxnSpPr>
              <a:stCxn id="241" idx="3"/>
            </p:cNvCxnSpPr>
            <p:nvPr/>
          </p:nvCxnSpPr>
          <p:spPr>
            <a:xfrm>
              <a:off x="6999899" y="3269619"/>
              <a:ext cx="662400" cy="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Google Shape;258;p30">
              <a:extLst>
                <a:ext uri="{FF2B5EF4-FFF2-40B4-BE49-F238E27FC236}">
                  <a16:creationId xmlns:a16="http://schemas.microsoft.com/office/drawing/2014/main" id="{187CB4F4-38C4-9A60-30A9-EDE84E8BC54D}"/>
                </a:ext>
              </a:extLst>
            </p:cNvPr>
            <p:cNvCxnSpPr>
              <a:stCxn id="259" idx="3"/>
            </p:cNvCxnSpPr>
            <p:nvPr/>
          </p:nvCxnSpPr>
          <p:spPr>
            <a:xfrm>
              <a:off x="9025536" y="3269711"/>
              <a:ext cx="457200" cy="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Google Shape;260;p30">
                  <a:extLst>
                    <a:ext uri="{FF2B5EF4-FFF2-40B4-BE49-F238E27FC236}">
                      <a16:creationId xmlns:a16="http://schemas.microsoft.com/office/drawing/2014/main" id="{7205181A-8622-C8A1-44C6-C26D9B764BFC}"/>
                    </a:ext>
                  </a:extLst>
                </p:cNvPr>
                <p:cNvSpPr/>
                <p:nvPr/>
              </p:nvSpPr>
              <p:spPr>
                <a:xfrm>
                  <a:off x="7662325" y="2838675"/>
                  <a:ext cx="1405500" cy="86190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dirty="0">
                      <a:solidFill>
                        <a:schemeClr val="dk1"/>
                      </a:solidFill>
                    </a:rPr>
                    <a:t>Model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endParaRPr sz="2000" dirty="0"/>
                </a:p>
              </p:txBody>
            </p:sp>
          </mc:Choice>
          <mc:Fallback xmlns="">
            <p:sp>
              <p:nvSpPr>
                <p:cNvPr id="260" name="Google Shape;260;p30">
                  <a:extLst>
                    <a:ext uri="{FF2B5EF4-FFF2-40B4-BE49-F238E27FC236}">
                      <a16:creationId xmlns:a16="http://schemas.microsoft.com/office/drawing/2014/main" id="{7205181A-8622-C8A1-44C6-C26D9B764B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2325" y="2838675"/>
                  <a:ext cx="1405500" cy="8619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E0F7053-8441-87A2-BE43-EC3B72598312}"/>
                    </a:ext>
                  </a:extLst>
                </p:cNvPr>
                <p:cNvSpPr txBox="1"/>
                <p:nvPr/>
              </p:nvSpPr>
              <p:spPr>
                <a:xfrm>
                  <a:off x="9235775" y="2038759"/>
                  <a:ext cx="23382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800" dirty="0"/>
                    <a:t>Model Distribution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E0F7053-8441-87A2-BE43-EC3B72598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5775" y="2038759"/>
                  <a:ext cx="233826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162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A9AE2C-78D2-1382-0B75-1417A2C73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084" t="20619" b="25153"/>
            <a:stretch/>
          </p:blipFill>
          <p:spPr>
            <a:xfrm>
              <a:off x="9482735" y="2713091"/>
              <a:ext cx="1879591" cy="1104088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A314C30-B8A9-9931-8C4E-67171F11D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7357" y="2713091"/>
            <a:ext cx="1866016" cy="111305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AA24460-46A2-6892-0259-6369553984BC}"/>
              </a:ext>
            </a:extLst>
          </p:cNvPr>
          <p:cNvGrpSpPr/>
          <p:nvPr/>
        </p:nvGrpSpPr>
        <p:grpSpPr>
          <a:xfrm>
            <a:off x="552844" y="2035444"/>
            <a:ext cx="2574513" cy="1790703"/>
            <a:chOff x="552844" y="2035444"/>
            <a:chExt cx="2574513" cy="1790703"/>
          </a:xfrm>
        </p:grpSpPr>
        <p:cxnSp>
          <p:nvCxnSpPr>
            <p:cNvPr id="254" name="Google Shape;254;p30">
              <a:extLst>
                <a:ext uri="{FF2B5EF4-FFF2-40B4-BE49-F238E27FC236}">
                  <a16:creationId xmlns:a16="http://schemas.microsoft.com/office/drawing/2014/main" id="{3E843151-5FA3-8B30-4918-1A200E3D1736}"/>
                </a:ext>
              </a:extLst>
            </p:cNvPr>
            <p:cNvCxnSpPr/>
            <p:nvPr/>
          </p:nvCxnSpPr>
          <p:spPr>
            <a:xfrm>
              <a:off x="2542148" y="3269619"/>
              <a:ext cx="585209" cy="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A26FA95-B16A-7308-7790-B1A4B546E4FE}"/>
                    </a:ext>
                  </a:extLst>
                </p:cNvPr>
                <p:cNvSpPr txBox="1"/>
                <p:nvPr/>
              </p:nvSpPr>
              <p:spPr>
                <a:xfrm>
                  <a:off x="552844" y="2035444"/>
                  <a:ext cx="20854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800" dirty="0"/>
                    <a:t>Data Distribution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A26FA95-B16A-7308-7790-B1A4B546E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844" y="2035444"/>
                  <a:ext cx="208544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818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04B538C-9F77-C881-BD63-BF8CAC8DA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662558" y="2713091"/>
              <a:ext cx="1866016" cy="1113056"/>
            </a:xfrm>
            <a:prstGeom prst="rect">
              <a:avLst/>
            </a:prstGeom>
          </p:spPr>
        </p:pic>
      </p:grp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EABD73A-9AB7-F368-CCC2-D2E8E5E15156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7331099" y="3817179"/>
            <a:ext cx="3091432" cy="775611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D3BD267-B7ED-5B09-1DC9-B007931196F4}"/>
              </a:ext>
            </a:extLst>
          </p:cNvPr>
          <p:cNvCxnSpPr>
            <a:cxnSpLocks/>
            <a:endCxn id="18" idx="2"/>
          </p:cNvCxnSpPr>
          <p:nvPr/>
        </p:nvCxnSpPr>
        <p:spPr>
          <a:xfrm rot="10800000">
            <a:off x="1595566" y="3826147"/>
            <a:ext cx="3672704" cy="73604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A1E253-412E-E72A-8D7E-2E5728BD4FAE}"/>
              </a:ext>
            </a:extLst>
          </p:cNvPr>
          <p:cNvGrpSpPr/>
          <p:nvPr/>
        </p:nvGrpSpPr>
        <p:grpSpPr>
          <a:xfrm>
            <a:off x="3127358" y="3817179"/>
            <a:ext cx="7295173" cy="2135459"/>
            <a:chOff x="3127358" y="3817179"/>
            <a:chExt cx="7295173" cy="2135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86BA06E-4391-44C5-F497-314A15279F8B}"/>
                    </a:ext>
                  </a:extLst>
                </p:cNvPr>
                <p:cNvSpPr txBox="1"/>
                <p:nvPr/>
              </p:nvSpPr>
              <p:spPr>
                <a:xfrm>
                  <a:off x="3444444" y="5490973"/>
                  <a:ext cx="570540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sz="2400" dirty="0">
                      <a:solidFill>
                        <a:srgbClr val="FF0000"/>
                      </a:solidFill>
                    </a:rPr>
                    <a:t> Maximum Likelihood Estimation (MLE)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86BA06E-4391-44C5-F497-314A15279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4444" y="5490973"/>
                  <a:ext cx="5705409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10811" r="-1556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229264E1-658D-28D3-F43B-37A7F7CD2F5D}"/>
                </a:ext>
              </a:extLst>
            </p:cNvPr>
            <p:cNvCxnSpPr>
              <a:cxnSpLocks/>
              <a:stCxn id="15" idx="3"/>
              <a:endCxn id="13" idx="2"/>
            </p:cNvCxnSpPr>
            <p:nvPr/>
          </p:nvCxnSpPr>
          <p:spPr>
            <a:xfrm flipV="1">
              <a:off x="9149853" y="3817179"/>
              <a:ext cx="1272678" cy="1904627"/>
            </a:xfrm>
            <a:prstGeom prst="bentConnector2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AF02D98B-57AB-35A6-5C14-B15FCCB1A6BC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rot="10800000">
              <a:off x="3127358" y="3817180"/>
              <a:ext cx="317087" cy="1904627"/>
            </a:xfrm>
            <a:prstGeom prst="bentConnector2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6086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>
          <a:extLst>
            <a:ext uri="{FF2B5EF4-FFF2-40B4-BE49-F238E27FC236}">
              <a16:creationId xmlns:a16="http://schemas.microsoft.com/office/drawing/2014/main" id="{C666B8C7-1710-1F8B-8417-1244114CA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>
            <a:extLst>
              <a:ext uri="{FF2B5EF4-FFF2-40B4-BE49-F238E27FC236}">
                <a16:creationId xmlns:a16="http://schemas.microsoft.com/office/drawing/2014/main" id="{53B4FFC2-FB58-1363-E3F2-F356894E1A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Setup: </a:t>
            </a:r>
            <a:r>
              <a:rPr lang="en-US" dirty="0">
                <a:solidFill>
                  <a:srgbClr val="C00000"/>
                </a:solidFill>
              </a:rPr>
              <a:t>Deep </a:t>
            </a:r>
            <a:r>
              <a:rPr lang="en-US" dirty="0"/>
              <a:t>Generative Modeling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1152CC-3792-E4C4-6CED-5D12B7BFC8AC}"/>
                  </a:ext>
                </a:extLst>
              </p:cNvPr>
              <p:cNvSpPr txBox="1"/>
              <p:nvPr/>
            </p:nvSpPr>
            <p:spPr>
              <a:xfrm>
                <a:off x="2836891" y="1802566"/>
                <a:ext cx="23955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/>
                  <a:t>Training Dataset</a:t>
                </a:r>
              </a:p>
              <a:p>
                <a:pPr algn="ctr"/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1152CC-3792-E4C4-6CED-5D12B7BFC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891" y="1802566"/>
                <a:ext cx="2395592" cy="646331"/>
              </a:xfrm>
              <a:prstGeom prst="rect">
                <a:avLst/>
              </a:prstGeom>
              <a:blipFill>
                <a:blip r:embed="rId3"/>
                <a:stretch>
                  <a:fillRect t="-588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A856B879-10FE-B40B-D91A-CFE2D2E2813A}"/>
              </a:ext>
            </a:extLst>
          </p:cNvPr>
          <p:cNvGrpSpPr/>
          <p:nvPr/>
        </p:nvGrpSpPr>
        <p:grpSpPr>
          <a:xfrm>
            <a:off x="4942020" y="2038759"/>
            <a:ext cx="6632024" cy="2001260"/>
            <a:chOff x="4942020" y="2038759"/>
            <a:chExt cx="6632024" cy="2001260"/>
          </a:xfrm>
        </p:grpSpPr>
        <p:sp>
          <p:nvSpPr>
            <p:cNvPr id="241" name="Google Shape;241;p30">
              <a:extLst>
                <a:ext uri="{FF2B5EF4-FFF2-40B4-BE49-F238E27FC236}">
                  <a16:creationId xmlns:a16="http://schemas.microsoft.com/office/drawing/2014/main" id="{395DD985-A936-AA44-1E10-2B2BF6BBEC2B}"/>
                </a:ext>
              </a:extLst>
            </p:cNvPr>
            <p:cNvSpPr/>
            <p:nvPr/>
          </p:nvSpPr>
          <p:spPr>
            <a:xfrm>
              <a:off x="5594399" y="2499219"/>
              <a:ext cx="1405500" cy="1540800"/>
            </a:xfrm>
            <a:prstGeom prst="rect">
              <a:avLst/>
            </a:prstGeom>
            <a:solidFill>
              <a:srgbClr val="E1EFD8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Training Algorithm</a:t>
              </a:r>
              <a:endParaRPr sz="1800" dirty="0"/>
            </a:p>
          </p:txBody>
        </p:sp>
        <p:cxnSp>
          <p:nvCxnSpPr>
            <p:cNvPr id="242" name="Google Shape;242;p30">
              <a:extLst>
                <a:ext uri="{FF2B5EF4-FFF2-40B4-BE49-F238E27FC236}">
                  <a16:creationId xmlns:a16="http://schemas.microsoft.com/office/drawing/2014/main" id="{4208DC31-29C0-F77E-DAC9-4EC64E7DE263}"/>
                </a:ext>
              </a:extLst>
            </p:cNvPr>
            <p:cNvCxnSpPr>
              <a:cxnSpLocks/>
              <a:endCxn id="241" idx="1"/>
            </p:cNvCxnSpPr>
            <p:nvPr/>
          </p:nvCxnSpPr>
          <p:spPr>
            <a:xfrm>
              <a:off x="4942020" y="3269689"/>
              <a:ext cx="652500" cy="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Google Shape;244;p30">
              <a:extLst>
                <a:ext uri="{FF2B5EF4-FFF2-40B4-BE49-F238E27FC236}">
                  <a16:creationId xmlns:a16="http://schemas.microsoft.com/office/drawing/2014/main" id="{499D8E10-8B73-A0F8-A0E4-31BE034309EE}"/>
                </a:ext>
              </a:extLst>
            </p:cNvPr>
            <p:cNvCxnSpPr>
              <a:stCxn id="241" idx="3"/>
            </p:cNvCxnSpPr>
            <p:nvPr/>
          </p:nvCxnSpPr>
          <p:spPr>
            <a:xfrm>
              <a:off x="6999899" y="3269619"/>
              <a:ext cx="662400" cy="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Google Shape;258;p30">
              <a:extLst>
                <a:ext uri="{FF2B5EF4-FFF2-40B4-BE49-F238E27FC236}">
                  <a16:creationId xmlns:a16="http://schemas.microsoft.com/office/drawing/2014/main" id="{D4C97353-23D2-FA6E-7CF1-9ADCBF3E421B}"/>
                </a:ext>
              </a:extLst>
            </p:cNvPr>
            <p:cNvCxnSpPr>
              <a:stCxn id="259" idx="3"/>
            </p:cNvCxnSpPr>
            <p:nvPr/>
          </p:nvCxnSpPr>
          <p:spPr>
            <a:xfrm>
              <a:off x="9025536" y="3269711"/>
              <a:ext cx="457200" cy="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Google Shape;260;p30">
                  <a:extLst>
                    <a:ext uri="{FF2B5EF4-FFF2-40B4-BE49-F238E27FC236}">
                      <a16:creationId xmlns:a16="http://schemas.microsoft.com/office/drawing/2014/main" id="{022A8765-3C26-E764-61AF-EC473E209ACD}"/>
                    </a:ext>
                  </a:extLst>
                </p:cNvPr>
                <p:cNvSpPr/>
                <p:nvPr/>
              </p:nvSpPr>
              <p:spPr>
                <a:xfrm>
                  <a:off x="7662325" y="2838675"/>
                  <a:ext cx="1405500" cy="86190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dirty="0">
                      <a:solidFill>
                        <a:schemeClr val="dk1"/>
                      </a:solidFill>
                    </a:rPr>
                    <a:t>Model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endParaRPr sz="2000" dirty="0"/>
                </a:p>
              </p:txBody>
            </p:sp>
          </mc:Choice>
          <mc:Fallback xmlns="">
            <p:sp>
              <p:nvSpPr>
                <p:cNvPr id="260" name="Google Shape;260;p30">
                  <a:extLst>
                    <a:ext uri="{FF2B5EF4-FFF2-40B4-BE49-F238E27FC236}">
                      <a16:creationId xmlns:a16="http://schemas.microsoft.com/office/drawing/2014/main" id="{022A8765-3C26-E764-61AF-EC473E209A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2325" y="2838675"/>
                  <a:ext cx="1405500" cy="8619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7AFFA7E-BB21-ECB7-ADFD-92C6E0B79AF2}"/>
                    </a:ext>
                  </a:extLst>
                </p:cNvPr>
                <p:cNvSpPr txBox="1"/>
                <p:nvPr/>
              </p:nvSpPr>
              <p:spPr>
                <a:xfrm>
                  <a:off x="9235775" y="2038759"/>
                  <a:ext cx="23382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800" dirty="0"/>
                    <a:t>Model Distribution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7AFFA7E-BB21-ECB7-ADFD-92C6E0B79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5775" y="2038759"/>
                  <a:ext cx="233826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162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5207FE-D68B-29B7-14F1-A48FBAD96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084" t="20619" b="25153"/>
            <a:stretch/>
          </p:blipFill>
          <p:spPr>
            <a:xfrm>
              <a:off x="9482735" y="2713091"/>
              <a:ext cx="1879591" cy="1104088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5A66EBF-E184-5D3E-D043-ACE513E71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7357" y="2713091"/>
            <a:ext cx="1866016" cy="111305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1D1725D-6FEE-B5DA-3185-2712D4E07D3A}"/>
              </a:ext>
            </a:extLst>
          </p:cNvPr>
          <p:cNvGrpSpPr/>
          <p:nvPr/>
        </p:nvGrpSpPr>
        <p:grpSpPr>
          <a:xfrm>
            <a:off x="552844" y="2035444"/>
            <a:ext cx="2574513" cy="1790703"/>
            <a:chOff x="552844" y="2035444"/>
            <a:chExt cx="2574513" cy="1790703"/>
          </a:xfrm>
        </p:grpSpPr>
        <p:cxnSp>
          <p:nvCxnSpPr>
            <p:cNvPr id="254" name="Google Shape;254;p30">
              <a:extLst>
                <a:ext uri="{FF2B5EF4-FFF2-40B4-BE49-F238E27FC236}">
                  <a16:creationId xmlns:a16="http://schemas.microsoft.com/office/drawing/2014/main" id="{DE156E53-5077-0B10-A355-C97E81E88CD1}"/>
                </a:ext>
              </a:extLst>
            </p:cNvPr>
            <p:cNvCxnSpPr/>
            <p:nvPr/>
          </p:nvCxnSpPr>
          <p:spPr>
            <a:xfrm>
              <a:off x="2542148" y="3269619"/>
              <a:ext cx="585209" cy="0"/>
            </a:xfrm>
            <a:prstGeom prst="straightConnector1">
              <a:avLst/>
            </a:prstGeom>
            <a:ln>
              <a:headEnd type="none" w="sm" len="sm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46449A8-1BDB-EDF1-EFD0-A6FABF24634D}"/>
                    </a:ext>
                  </a:extLst>
                </p:cNvPr>
                <p:cNvSpPr txBox="1"/>
                <p:nvPr/>
              </p:nvSpPr>
              <p:spPr>
                <a:xfrm>
                  <a:off x="552844" y="2035444"/>
                  <a:ext cx="20854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800" dirty="0"/>
                    <a:t>Data Distribution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46449A8-1BDB-EDF1-EFD0-A6FABF246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844" y="2035444"/>
                  <a:ext cx="208544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818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302301-A9D0-8A5C-98E5-B96BD968B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662558" y="2713091"/>
              <a:ext cx="1866016" cy="1113056"/>
            </a:xfrm>
            <a:prstGeom prst="rect">
              <a:avLst/>
            </a:prstGeom>
          </p:spPr>
        </p:pic>
      </p:grp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4B3D905A-41F8-3FC8-B297-4C458610F1E3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 flipV="1">
            <a:off x="6782216" y="3817179"/>
            <a:ext cx="3640315" cy="510130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E859079-FB5C-EBF7-8A21-DD7675D05CDF}"/>
              </a:ext>
            </a:extLst>
          </p:cNvPr>
          <p:cNvCxnSpPr>
            <a:cxnSpLocks/>
            <a:stCxn id="6" idx="1"/>
            <a:endCxn id="18" idx="2"/>
          </p:cNvCxnSpPr>
          <p:nvPr/>
        </p:nvCxnSpPr>
        <p:spPr>
          <a:xfrm rot="10800000">
            <a:off x="1595567" y="3826147"/>
            <a:ext cx="4216513" cy="501162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5D0C5A3-1CC8-D0CE-BC38-F8830749D6C4}"/>
              </a:ext>
            </a:extLst>
          </p:cNvPr>
          <p:cNvSpPr txBox="1"/>
          <p:nvPr/>
        </p:nvSpPr>
        <p:spPr>
          <a:xfrm>
            <a:off x="5812079" y="4127254"/>
            <a:ext cx="970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Similar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2A4972-31DD-6D73-2157-264CD7889F7C}"/>
              </a:ext>
            </a:extLst>
          </p:cNvPr>
          <p:cNvGrpSpPr/>
          <p:nvPr/>
        </p:nvGrpSpPr>
        <p:grpSpPr>
          <a:xfrm>
            <a:off x="7651789" y="2636456"/>
            <a:ext cx="1427263" cy="1180723"/>
            <a:chOff x="7662299" y="2636456"/>
            <a:chExt cx="1427263" cy="11807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9E773A-CFC3-E82E-068C-A03A7356D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75938" y="2679970"/>
              <a:ext cx="1405500" cy="617864"/>
            </a:xfrm>
            <a:prstGeom prst="rect">
              <a:avLst/>
            </a:prstGeom>
            <a:ln w="38100"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A7A65E9-454A-CBA8-1C85-C3A656A0F897}"/>
                    </a:ext>
                  </a:extLst>
                </p:cNvPr>
                <p:cNvSpPr/>
                <p:nvPr/>
              </p:nvSpPr>
              <p:spPr>
                <a:xfrm>
                  <a:off x="7662299" y="3297834"/>
                  <a:ext cx="1419139" cy="4610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C00000"/>
                      </a:solidFill>
                    </a:rPr>
                    <a:t>Deep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 Neural Network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A7A65E9-454A-CBA8-1C85-C3A656A0F8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2299" y="3297834"/>
                  <a:ext cx="1419139" cy="461043"/>
                </a:xfrm>
                <a:prstGeom prst="rect">
                  <a:avLst/>
                </a:prstGeom>
                <a:blipFill>
                  <a:blip r:embed="rId11"/>
                  <a:stretch>
                    <a:fillRect t="-7895" b="-157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C6B11D-9476-A544-CE7F-557B48BC52C6}"/>
                </a:ext>
              </a:extLst>
            </p:cNvPr>
            <p:cNvSpPr/>
            <p:nvPr/>
          </p:nvSpPr>
          <p:spPr>
            <a:xfrm>
              <a:off x="7670423" y="2636456"/>
              <a:ext cx="1419139" cy="118072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201A3AA0-E1B9-6756-36F6-18638CE26133}"/>
              </a:ext>
            </a:extLst>
          </p:cNvPr>
          <p:cNvSpPr/>
          <p:nvPr/>
        </p:nvSpPr>
        <p:spPr>
          <a:xfrm>
            <a:off x="1916256" y="4656083"/>
            <a:ext cx="5961372" cy="207053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9B5D00-3BA4-9635-7FF1-0A1F4A47E8A2}"/>
              </a:ext>
            </a:extLst>
          </p:cNvPr>
          <p:cNvSpPr/>
          <p:nvPr/>
        </p:nvSpPr>
        <p:spPr>
          <a:xfrm>
            <a:off x="4671103" y="4646939"/>
            <a:ext cx="5961372" cy="207053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18F354-3407-D96C-5875-D14CE3C48FE9}"/>
              </a:ext>
            </a:extLst>
          </p:cNvPr>
          <p:cNvSpPr txBox="1"/>
          <p:nvPr/>
        </p:nvSpPr>
        <p:spPr>
          <a:xfrm>
            <a:off x="4870307" y="5139009"/>
            <a:ext cx="2853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Deep Generative Modeling</a:t>
            </a:r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GenAI</a:t>
            </a:r>
            <a:r>
              <a:rPr lang="en-US" sz="1600" dirty="0"/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F19D99-F28F-3694-363C-4E629CBFBA58}"/>
              </a:ext>
            </a:extLst>
          </p:cNvPr>
          <p:cNvSpPr txBox="1"/>
          <p:nvPr/>
        </p:nvSpPr>
        <p:spPr>
          <a:xfrm>
            <a:off x="2222829" y="5528319"/>
            <a:ext cx="2546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Generative Modeling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7469BB-90B6-1756-CE37-D209E8AE835D}"/>
              </a:ext>
            </a:extLst>
          </p:cNvPr>
          <p:cNvSpPr txBox="1"/>
          <p:nvPr/>
        </p:nvSpPr>
        <p:spPr>
          <a:xfrm>
            <a:off x="7825067" y="5537463"/>
            <a:ext cx="2546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Deep Learning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960E1-8D1B-84EA-CFE2-93E81DBC52BA}"/>
              </a:ext>
            </a:extLst>
          </p:cNvPr>
          <p:cNvSpPr txBox="1"/>
          <p:nvPr/>
        </p:nvSpPr>
        <p:spPr>
          <a:xfrm>
            <a:off x="2604317" y="5845240"/>
            <a:ext cx="2158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e.g. Gaussian mixtures, kernel density estimation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407E51-453F-AFF8-D724-E7B420D82C98}"/>
              </a:ext>
            </a:extLst>
          </p:cNvPr>
          <p:cNvSpPr txBox="1"/>
          <p:nvPr/>
        </p:nvSpPr>
        <p:spPr>
          <a:xfrm>
            <a:off x="7946225" y="5845240"/>
            <a:ext cx="2158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e.g. neural network for regression, classification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9DDB12-AA48-F7A7-9CA0-B2354D7D7A53}"/>
              </a:ext>
            </a:extLst>
          </p:cNvPr>
          <p:cNvSpPr txBox="1"/>
          <p:nvPr/>
        </p:nvSpPr>
        <p:spPr>
          <a:xfrm>
            <a:off x="5057710" y="5748680"/>
            <a:ext cx="24452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e.g. Autoregressive, VAE, GAN, Diffusion, Flows</a:t>
            </a:r>
          </a:p>
        </p:txBody>
      </p:sp>
    </p:spTree>
    <p:extLst>
      <p:ext uri="{BB962C8B-B14F-4D97-AF65-F5344CB8AC3E}">
        <p14:creationId xmlns:p14="http://schemas.microsoft.com/office/powerpoint/2010/main" val="419592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7" grpId="0"/>
      <p:bldP spid="38" grpId="0"/>
      <p:bldP spid="39" grpId="0"/>
      <p:bldP spid="41" grpId="0"/>
      <p:bldP spid="42" grpId="0"/>
      <p:bldP spid="4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4852B-56D2-D351-7978-9AC308A7B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Deep Generative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0F2132-481A-626F-9675-72A840A7180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9756228" cy="4351338"/>
              </a:xfrm>
            </p:spPr>
            <p:txBody>
              <a:bodyPr/>
              <a:lstStyle/>
              <a:p>
                <a:r>
                  <a:rPr lang="en-US" dirty="0"/>
                  <a:t>How to model the </a:t>
                </a:r>
                <a:r>
                  <a:rPr lang="en-US" dirty="0">
                    <a:solidFill>
                      <a:srgbClr val="C00000"/>
                    </a:solidFill>
                  </a:rPr>
                  <a:t>joint</a:t>
                </a:r>
                <a:r>
                  <a:rPr lang="en-US" dirty="0"/>
                  <a:t> distribution of </a:t>
                </a:r>
                <a:r>
                  <a:rPr lang="en-US" dirty="0">
                    <a:solidFill>
                      <a:srgbClr val="C00000"/>
                    </a:solidFill>
                  </a:rPr>
                  <a:t>high-dimensional</a:t>
                </a:r>
                <a:r>
                  <a:rPr lang="en-US" dirty="0"/>
                  <a:t> data?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Suppose each pixel is either black or white (Bernoulli distribution) and there are 28x28=784 pixels.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784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236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possible outcomes!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How to </a:t>
                </a:r>
                <a:r>
                  <a:rPr lang="en-US" sz="2800" dirty="0">
                    <a:solidFill>
                      <a:srgbClr val="C00000"/>
                    </a:solidFill>
                  </a:rPr>
                  <a:t>optimize</a:t>
                </a:r>
                <a:r>
                  <a:rPr lang="en-US" sz="2800" dirty="0">
                    <a:solidFill>
                      <a:schemeClr val="tx1"/>
                    </a:solidFill>
                  </a:rPr>
                  <a:t> your model? Is MLE the only/best way?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0F2132-481A-626F-9675-72A840A718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9756228" cy="4351338"/>
              </a:xfrm>
              <a:blipFill>
                <a:blip r:embed="rId2"/>
                <a:stretch>
                  <a:fillRect r="-1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A9CEDC-44A2-A43B-59E0-9D64C8678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15" y="2888513"/>
            <a:ext cx="3236091" cy="93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2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2479f4c9b_1_3"/>
          <p:cNvSpPr/>
          <p:nvPr/>
        </p:nvSpPr>
        <p:spPr>
          <a:xfrm>
            <a:off x="4570350" y="1690688"/>
            <a:ext cx="3051300" cy="5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Deep Generative Models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322479f4c9b_1_3"/>
          <p:cNvSpPr/>
          <p:nvPr/>
        </p:nvSpPr>
        <p:spPr>
          <a:xfrm>
            <a:off x="7367250" y="2799813"/>
            <a:ext cx="2542500" cy="5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Implicit Density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322479f4c9b_1_3"/>
          <p:cNvSpPr/>
          <p:nvPr/>
        </p:nvSpPr>
        <p:spPr>
          <a:xfrm>
            <a:off x="2282250" y="2799813"/>
            <a:ext cx="2542500" cy="5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Explicit Density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4" name="Google Shape;274;g322479f4c9b_1_3"/>
          <p:cNvCxnSpPr>
            <a:stCxn id="271" idx="2"/>
            <a:endCxn id="272" idx="0"/>
          </p:cNvCxnSpPr>
          <p:nvPr/>
        </p:nvCxnSpPr>
        <p:spPr>
          <a:xfrm>
            <a:off x="6096000" y="2239988"/>
            <a:ext cx="254250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5" name="Google Shape;275;g322479f4c9b_1_3"/>
          <p:cNvCxnSpPr>
            <a:stCxn id="271" idx="2"/>
            <a:endCxn id="273" idx="0"/>
          </p:cNvCxnSpPr>
          <p:nvPr/>
        </p:nvCxnSpPr>
        <p:spPr>
          <a:xfrm flipH="1">
            <a:off x="3553500" y="2239988"/>
            <a:ext cx="254250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6" name="Google Shape;276;g322479f4c9b_1_3"/>
          <p:cNvSpPr/>
          <p:nvPr/>
        </p:nvSpPr>
        <p:spPr>
          <a:xfrm>
            <a:off x="9453200" y="3908938"/>
            <a:ext cx="2542500" cy="54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Generative Adversarial Networks (GANs)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7" name="Google Shape;277;g322479f4c9b_1_3"/>
          <p:cNvCxnSpPr>
            <a:stCxn id="272" idx="2"/>
            <a:endCxn id="276" idx="0"/>
          </p:cNvCxnSpPr>
          <p:nvPr/>
        </p:nvCxnSpPr>
        <p:spPr>
          <a:xfrm>
            <a:off x="8638500" y="3349113"/>
            <a:ext cx="208595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" name="Google Shape;278;g322479f4c9b_1_3"/>
          <p:cNvSpPr/>
          <p:nvPr/>
        </p:nvSpPr>
        <p:spPr>
          <a:xfrm>
            <a:off x="1097500" y="3908938"/>
            <a:ext cx="2542500" cy="5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Exact Density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322479f4c9b_1_3"/>
          <p:cNvSpPr/>
          <p:nvPr/>
        </p:nvSpPr>
        <p:spPr>
          <a:xfrm>
            <a:off x="5868350" y="3908938"/>
            <a:ext cx="2542500" cy="5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Approximate Density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322479f4c9b_1_3"/>
          <p:cNvSpPr/>
          <p:nvPr/>
        </p:nvSpPr>
        <p:spPr>
          <a:xfrm>
            <a:off x="196375" y="5018063"/>
            <a:ext cx="2542500" cy="54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Autoregressive Models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322479f4c9b_1_3"/>
          <p:cNvSpPr/>
          <p:nvPr/>
        </p:nvSpPr>
        <p:spPr>
          <a:xfrm>
            <a:off x="3310460" y="5018063"/>
            <a:ext cx="2072400" cy="54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Normalizing Flows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322479f4c9b_1_3"/>
          <p:cNvSpPr/>
          <p:nvPr/>
        </p:nvSpPr>
        <p:spPr>
          <a:xfrm>
            <a:off x="8552000" y="5018063"/>
            <a:ext cx="2542500" cy="54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Variational Autoencoders (VAEs)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322479f4c9b_1_3"/>
          <p:cNvSpPr/>
          <p:nvPr/>
        </p:nvSpPr>
        <p:spPr>
          <a:xfrm>
            <a:off x="5954446" y="5018063"/>
            <a:ext cx="1976700" cy="54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Diffusion Models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4" name="Google Shape;284;g322479f4c9b_1_3"/>
          <p:cNvCxnSpPr>
            <a:stCxn id="273" idx="2"/>
            <a:endCxn id="278" idx="0"/>
          </p:cNvCxnSpPr>
          <p:nvPr/>
        </p:nvCxnSpPr>
        <p:spPr>
          <a:xfrm flipH="1">
            <a:off x="2368750" y="3349113"/>
            <a:ext cx="118475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5" name="Google Shape;285;g322479f4c9b_1_3"/>
          <p:cNvCxnSpPr>
            <a:stCxn id="273" idx="2"/>
            <a:endCxn id="279" idx="0"/>
          </p:cNvCxnSpPr>
          <p:nvPr/>
        </p:nvCxnSpPr>
        <p:spPr>
          <a:xfrm>
            <a:off x="3553500" y="3349113"/>
            <a:ext cx="358610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g322479f4c9b_1_3"/>
          <p:cNvCxnSpPr>
            <a:stCxn id="278" idx="2"/>
            <a:endCxn id="280" idx="0"/>
          </p:cNvCxnSpPr>
          <p:nvPr/>
        </p:nvCxnSpPr>
        <p:spPr>
          <a:xfrm flipH="1">
            <a:off x="1467625" y="4458238"/>
            <a:ext cx="901125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g322479f4c9b_1_3"/>
          <p:cNvCxnSpPr>
            <a:stCxn id="278" idx="2"/>
            <a:endCxn id="281" idx="0"/>
          </p:cNvCxnSpPr>
          <p:nvPr/>
        </p:nvCxnSpPr>
        <p:spPr>
          <a:xfrm>
            <a:off x="2368750" y="4458238"/>
            <a:ext cx="197791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g322479f4c9b_1_3"/>
          <p:cNvCxnSpPr>
            <a:stCxn id="283" idx="2"/>
            <a:endCxn id="289" idx="0"/>
          </p:cNvCxnSpPr>
          <p:nvPr/>
        </p:nvCxnSpPr>
        <p:spPr>
          <a:xfrm>
            <a:off x="6942796" y="5567363"/>
            <a:ext cx="0" cy="5598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0" name="Google Shape;290;g322479f4c9b_1_3"/>
          <p:cNvCxnSpPr>
            <a:stCxn id="279" idx="2"/>
            <a:endCxn id="282" idx="0"/>
          </p:cNvCxnSpPr>
          <p:nvPr/>
        </p:nvCxnSpPr>
        <p:spPr>
          <a:xfrm>
            <a:off x="7139600" y="4458238"/>
            <a:ext cx="268365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1" name="Google Shape;291;g322479f4c9b_1_3"/>
          <p:cNvSpPr/>
          <p:nvPr/>
        </p:nvSpPr>
        <p:spPr>
          <a:xfrm>
            <a:off x="196375" y="6127188"/>
            <a:ext cx="2542500" cy="549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Large Language Models (LLMs)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22479f4c9b_1_3"/>
          <p:cNvSpPr/>
          <p:nvPr/>
        </p:nvSpPr>
        <p:spPr>
          <a:xfrm>
            <a:off x="5671546" y="6127188"/>
            <a:ext cx="2542500" cy="549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Text-to-Image/Video Models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Google Shape;292;g322479f4c9b_1_3"/>
          <p:cNvCxnSpPr>
            <a:stCxn id="280" idx="2"/>
            <a:endCxn id="291" idx="0"/>
          </p:cNvCxnSpPr>
          <p:nvPr/>
        </p:nvCxnSpPr>
        <p:spPr>
          <a:xfrm>
            <a:off x="1467625" y="5567363"/>
            <a:ext cx="0" cy="5598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3" name="Google Shape;293;g322479f4c9b_1_3"/>
          <p:cNvCxnSpPr>
            <a:stCxn id="279" idx="2"/>
            <a:endCxn id="283" idx="0"/>
          </p:cNvCxnSpPr>
          <p:nvPr/>
        </p:nvCxnSpPr>
        <p:spPr>
          <a:xfrm flipH="1">
            <a:off x="6942796" y="4458238"/>
            <a:ext cx="196804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239;p30">
            <a:extLst>
              <a:ext uri="{FF2B5EF4-FFF2-40B4-BE49-F238E27FC236}">
                <a16:creationId xmlns:a16="http://schemas.microsoft.com/office/drawing/2014/main" id="{E5FB441A-AD01-FCED-8201-2B513445E8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 dirty="0"/>
              <a:t>Deep Generative Models</a:t>
            </a:r>
            <a:endParaRPr sz="44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A30B55-F0D3-2A90-8EA1-E61546AC3547}"/>
              </a:ext>
            </a:extLst>
          </p:cNvPr>
          <p:cNvGrpSpPr/>
          <p:nvPr/>
        </p:nvGrpSpPr>
        <p:grpSpPr>
          <a:xfrm>
            <a:off x="10245080" y="592088"/>
            <a:ext cx="1698839" cy="1433729"/>
            <a:chOff x="10245080" y="592088"/>
            <a:chExt cx="1698839" cy="1433729"/>
          </a:xfrm>
        </p:grpSpPr>
        <p:sp>
          <p:nvSpPr>
            <p:cNvPr id="27" name="Google Shape;289;g322479f4c9b_1_3">
              <a:extLst>
                <a:ext uri="{FF2B5EF4-FFF2-40B4-BE49-F238E27FC236}">
                  <a16:creationId xmlns:a16="http://schemas.microsoft.com/office/drawing/2014/main" id="{016147AE-79D1-0909-7B56-B8CBF49D58E4}"/>
                </a:ext>
              </a:extLst>
            </p:cNvPr>
            <p:cNvSpPr/>
            <p:nvPr/>
          </p:nvSpPr>
          <p:spPr>
            <a:xfrm>
              <a:off x="10245080" y="592088"/>
              <a:ext cx="1698839" cy="5493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Architecture</a:t>
              </a:r>
            </a:p>
          </p:txBody>
        </p:sp>
        <p:sp>
          <p:nvSpPr>
            <p:cNvPr id="28" name="Google Shape;289;g322479f4c9b_1_3">
              <a:extLst>
                <a:ext uri="{FF2B5EF4-FFF2-40B4-BE49-F238E27FC236}">
                  <a16:creationId xmlns:a16="http://schemas.microsoft.com/office/drawing/2014/main" id="{6D01F276-0153-5211-E5ED-6E2731B3B910}"/>
                </a:ext>
              </a:extLst>
            </p:cNvPr>
            <p:cNvSpPr/>
            <p:nvPr/>
          </p:nvSpPr>
          <p:spPr>
            <a:xfrm>
              <a:off x="10245080" y="1141388"/>
              <a:ext cx="1698839" cy="5493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Evaluation</a:t>
              </a:r>
              <a:endParaRPr sz="18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32C332-0305-62CB-26C2-71D5A99C8191}"/>
                </a:ext>
              </a:extLst>
            </p:cNvPr>
            <p:cNvSpPr txBox="1"/>
            <p:nvPr/>
          </p:nvSpPr>
          <p:spPr>
            <a:xfrm>
              <a:off x="10794452" y="1718040"/>
              <a:ext cx="60009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latin typeface="Calibri"/>
                  <a:ea typeface="Calibri"/>
                  <a:cs typeface="Calibri"/>
                  <a:sym typeface="Calibri"/>
                </a:rPr>
                <a:t>...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animBg="1"/>
      <p:bldP spid="28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1FBC6-BD06-40A5-4575-BA25B233F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5022-171B-83B0-EC6B-4076F5F52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0E65F-08F9-A8C3-6257-3CB83EF7C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Formulation of generative models</a:t>
            </a:r>
          </a:p>
          <a:p>
            <a:r>
              <a:rPr lang="en-US" dirty="0"/>
              <a:t>KL divergence</a:t>
            </a:r>
          </a:p>
          <a:p>
            <a:pPr lvl="1"/>
            <a:r>
              <a:rPr lang="en-US" dirty="0"/>
              <a:t>Properties (non-negative and asymmetric)</a:t>
            </a:r>
          </a:p>
          <a:p>
            <a:pPr lvl="1"/>
            <a:r>
              <a:rPr lang="en-US" dirty="0"/>
              <a:t>Minimizing KL = Maximizing likelihood</a:t>
            </a:r>
          </a:p>
          <a:p>
            <a:r>
              <a:rPr lang="en-US" i="1" dirty="0"/>
              <a:t>Deep</a:t>
            </a:r>
            <a:r>
              <a:rPr lang="en-US" dirty="0"/>
              <a:t> generative models</a:t>
            </a:r>
          </a:p>
          <a:p>
            <a:pPr lvl="1"/>
            <a:r>
              <a:rPr lang="en-US" dirty="0"/>
              <a:t>Challenges</a:t>
            </a:r>
          </a:p>
          <a:p>
            <a:pPr lvl="1"/>
            <a:r>
              <a:rPr lang="en-US" dirty="0"/>
              <a:t>Taxonomy</a:t>
            </a:r>
          </a:p>
        </p:txBody>
      </p:sp>
    </p:spTree>
    <p:extLst>
      <p:ext uri="{BB962C8B-B14F-4D97-AF65-F5344CB8AC3E}">
        <p14:creationId xmlns:p14="http://schemas.microsoft.com/office/powerpoint/2010/main" val="158065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8B935-3192-0819-2E4E-30E26C6F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2F20B-A0AD-24D0-E6D8-E9AAABD9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Autoregressive Models</a:t>
            </a:r>
          </a:p>
        </p:txBody>
      </p:sp>
      <p:sp>
        <p:nvSpPr>
          <p:cNvPr id="3" name="Google Shape;271;g322479f4c9b_1_3">
            <a:extLst>
              <a:ext uri="{FF2B5EF4-FFF2-40B4-BE49-F238E27FC236}">
                <a16:creationId xmlns:a16="http://schemas.microsoft.com/office/drawing/2014/main" id="{55708B28-DD66-8E38-D830-EBC942FAD3B3}"/>
              </a:ext>
            </a:extLst>
          </p:cNvPr>
          <p:cNvSpPr/>
          <p:nvPr/>
        </p:nvSpPr>
        <p:spPr>
          <a:xfrm>
            <a:off x="4570350" y="1690688"/>
            <a:ext cx="3051300" cy="5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Deep Generative Models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72;g322479f4c9b_1_3">
            <a:extLst>
              <a:ext uri="{FF2B5EF4-FFF2-40B4-BE49-F238E27FC236}">
                <a16:creationId xmlns:a16="http://schemas.microsoft.com/office/drawing/2014/main" id="{469577E4-990B-D9E0-09F9-5AF3EFEAB186}"/>
              </a:ext>
            </a:extLst>
          </p:cNvPr>
          <p:cNvSpPr/>
          <p:nvPr/>
        </p:nvSpPr>
        <p:spPr>
          <a:xfrm>
            <a:off x="7367250" y="2799813"/>
            <a:ext cx="2542500" cy="549300"/>
          </a:xfrm>
          <a:prstGeom prst="rect">
            <a:avLst/>
          </a:prstGeom>
          <a:solidFill>
            <a:schemeClr val="lt2">
              <a:alpha val="30000"/>
            </a:schemeClr>
          </a:solidFill>
          <a:ln w="9525" cap="flat" cmpd="sng">
            <a:solidFill>
              <a:schemeClr val="dk2">
                <a:alpha val="3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>
                    <a:alpha val="30000"/>
                  </a:srgbClr>
                </a:solidFill>
                <a:latin typeface="Calibri"/>
                <a:ea typeface="Calibri"/>
                <a:cs typeface="Calibri"/>
                <a:sym typeface="Calibri"/>
              </a:rPr>
              <a:t>Implicit Density</a:t>
            </a:r>
            <a:endParaRPr sz="2000">
              <a:solidFill>
                <a:srgbClr val="000000">
                  <a:alpha val="30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73;g322479f4c9b_1_3">
            <a:extLst>
              <a:ext uri="{FF2B5EF4-FFF2-40B4-BE49-F238E27FC236}">
                <a16:creationId xmlns:a16="http://schemas.microsoft.com/office/drawing/2014/main" id="{FE2ED944-C241-E4BA-16D7-64DE5DBB4195}"/>
              </a:ext>
            </a:extLst>
          </p:cNvPr>
          <p:cNvSpPr/>
          <p:nvPr/>
        </p:nvSpPr>
        <p:spPr>
          <a:xfrm>
            <a:off x="2282250" y="2799813"/>
            <a:ext cx="2542500" cy="5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Explicit Density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Google Shape;274;g322479f4c9b_1_3">
            <a:extLst>
              <a:ext uri="{FF2B5EF4-FFF2-40B4-BE49-F238E27FC236}">
                <a16:creationId xmlns:a16="http://schemas.microsoft.com/office/drawing/2014/main" id="{1E3576DE-19DE-8BB1-80F7-B25DEDF64871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6096000" y="2239988"/>
            <a:ext cx="2542500" cy="559825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3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275;g322479f4c9b_1_3">
            <a:extLst>
              <a:ext uri="{FF2B5EF4-FFF2-40B4-BE49-F238E27FC236}">
                <a16:creationId xmlns:a16="http://schemas.microsoft.com/office/drawing/2014/main" id="{D669B289-7891-7486-6BD5-76DB37D95D3F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553500" y="2239988"/>
            <a:ext cx="254250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276;g322479f4c9b_1_3">
            <a:extLst>
              <a:ext uri="{FF2B5EF4-FFF2-40B4-BE49-F238E27FC236}">
                <a16:creationId xmlns:a16="http://schemas.microsoft.com/office/drawing/2014/main" id="{64344F32-1C8F-512C-3BC2-5506A67039DC}"/>
              </a:ext>
            </a:extLst>
          </p:cNvPr>
          <p:cNvSpPr/>
          <p:nvPr/>
        </p:nvSpPr>
        <p:spPr>
          <a:xfrm>
            <a:off x="9453200" y="3908938"/>
            <a:ext cx="2542500" cy="549300"/>
          </a:xfrm>
          <a:prstGeom prst="rect">
            <a:avLst/>
          </a:prstGeom>
          <a:solidFill>
            <a:srgbClr val="CFE2F3">
              <a:alpha val="30000"/>
            </a:srgbClr>
          </a:solidFill>
          <a:ln w="9525" cap="flat" cmpd="sng">
            <a:solidFill>
              <a:schemeClr val="dk2">
                <a:alpha val="3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>
                    <a:alpha val="30000"/>
                  </a:srgbClr>
                </a:solidFill>
                <a:latin typeface="Calibri"/>
                <a:ea typeface="Calibri"/>
                <a:cs typeface="Calibri"/>
                <a:sym typeface="Calibri"/>
              </a:rPr>
              <a:t>Generative Adversarial Networks (GANs)</a:t>
            </a:r>
            <a:endParaRPr sz="1800" dirty="0">
              <a:solidFill>
                <a:srgbClr val="000000">
                  <a:alpha val="30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Google Shape;277;g322479f4c9b_1_3">
            <a:extLst>
              <a:ext uri="{FF2B5EF4-FFF2-40B4-BE49-F238E27FC236}">
                <a16:creationId xmlns:a16="http://schemas.microsoft.com/office/drawing/2014/main" id="{1493258F-9FB4-BB51-5035-AAF5741B01DD}"/>
              </a:ext>
            </a:extLst>
          </p:cNvPr>
          <p:cNvCxnSpPr>
            <a:stCxn id="4" idx="2"/>
            <a:endCxn id="26" idx="0"/>
          </p:cNvCxnSpPr>
          <p:nvPr/>
        </p:nvCxnSpPr>
        <p:spPr>
          <a:xfrm>
            <a:off x="8638500" y="3349113"/>
            <a:ext cx="2085950" cy="559825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3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278;g322479f4c9b_1_3">
            <a:extLst>
              <a:ext uri="{FF2B5EF4-FFF2-40B4-BE49-F238E27FC236}">
                <a16:creationId xmlns:a16="http://schemas.microsoft.com/office/drawing/2014/main" id="{6B06F0D8-34EE-0271-2460-0654B87FE996}"/>
              </a:ext>
            </a:extLst>
          </p:cNvPr>
          <p:cNvSpPr/>
          <p:nvPr/>
        </p:nvSpPr>
        <p:spPr>
          <a:xfrm>
            <a:off x="1097500" y="3908938"/>
            <a:ext cx="2542500" cy="5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Exact Density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79;g322479f4c9b_1_3">
            <a:extLst>
              <a:ext uri="{FF2B5EF4-FFF2-40B4-BE49-F238E27FC236}">
                <a16:creationId xmlns:a16="http://schemas.microsoft.com/office/drawing/2014/main" id="{D33F44EA-EBF1-C7D2-CC56-24C416082321}"/>
              </a:ext>
            </a:extLst>
          </p:cNvPr>
          <p:cNvSpPr/>
          <p:nvPr/>
        </p:nvSpPr>
        <p:spPr>
          <a:xfrm>
            <a:off x="5868350" y="3908938"/>
            <a:ext cx="2542500" cy="549300"/>
          </a:xfrm>
          <a:prstGeom prst="rect">
            <a:avLst/>
          </a:prstGeom>
          <a:solidFill>
            <a:schemeClr val="lt2">
              <a:alpha val="30000"/>
            </a:schemeClr>
          </a:solidFill>
          <a:ln w="9525" cap="flat" cmpd="sng">
            <a:solidFill>
              <a:schemeClr val="dk2">
                <a:alpha val="3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>
                    <a:alpha val="30000"/>
                  </a:srgbClr>
                </a:solidFill>
                <a:latin typeface="Calibri"/>
                <a:ea typeface="Calibri"/>
                <a:cs typeface="Calibri"/>
                <a:sym typeface="Calibri"/>
              </a:rPr>
              <a:t>Approximate Density</a:t>
            </a:r>
            <a:endParaRPr sz="2000">
              <a:solidFill>
                <a:srgbClr val="000000">
                  <a:alpha val="30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80;g322479f4c9b_1_3">
            <a:extLst>
              <a:ext uri="{FF2B5EF4-FFF2-40B4-BE49-F238E27FC236}">
                <a16:creationId xmlns:a16="http://schemas.microsoft.com/office/drawing/2014/main" id="{F1FC17D2-E55D-589F-2628-1B307E6A5B0D}"/>
              </a:ext>
            </a:extLst>
          </p:cNvPr>
          <p:cNvSpPr/>
          <p:nvPr/>
        </p:nvSpPr>
        <p:spPr>
          <a:xfrm>
            <a:off x="196375" y="5018063"/>
            <a:ext cx="2542500" cy="54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Autoregressive Models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81;g322479f4c9b_1_3">
            <a:extLst>
              <a:ext uri="{FF2B5EF4-FFF2-40B4-BE49-F238E27FC236}">
                <a16:creationId xmlns:a16="http://schemas.microsoft.com/office/drawing/2014/main" id="{C0A76D29-DB58-A1E3-172C-76F0432F0BC9}"/>
              </a:ext>
            </a:extLst>
          </p:cNvPr>
          <p:cNvSpPr/>
          <p:nvPr/>
        </p:nvSpPr>
        <p:spPr>
          <a:xfrm>
            <a:off x="3310460" y="5018063"/>
            <a:ext cx="2072400" cy="549300"/>
          </a:xfrm>
          <a:prstGeom prst="rect">
            <a:avLst/>
          </a:prstGeom>
          <a:solidFill>
            <a:srgbClr val="CFE2F3">
              <a:alpha val="30000"/>
            </a:srgbClr>
          </a:solidFill>
          <a:ln w="9525" cap="flat" cmpd="sng">
            <a:solidFill>
              <a:schemeClr val="dk2">
                <a:alpha val="3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>
                    <a:alpha val="30000"/>
                  </a:srgbClr>
                </a:solidFill>
                <a:latin typeface="Calibri"/>
                <a:ea typeface="Calibri"/>
                <a:cs typeface="Calibri"/>
                <a:sym typeface="Calibri"/>
              </a:rPr>
              <a:t>Normalizing Flows</a:t>
            </a:r>
            <a:endParaRPr sz="1900">
              <a:solidFill>
                <a:srgbClr val="000000">
                  <a:alpha val="30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282;g322479f4c9b_1_3">
            <a:extLst>
              <a:ext uri="{FF2B5EF4-FFF2-40B4-BE49-F238E27FC236}">
                <a16:creationId xmlns:a16="http://schemas.microsoft.com/office/drawing/2014/main" id="{07DFD1AC-EDEC-2230-04F7-782A6096B09D}"/>
              </a:ext>
            </a:extLst>
          </p:cNvPr>
          <p:cNvSpPr/>
          <p:nvPr/>
        </p:nvSpPr>
        <p:spPr>
          <a:xfrm>
            <a:off x="8552000" y="5018063"/>
            <a:ext cx="2542500" cy="549300"/>
          </a:xfrm>
          <a:prstGeom prst="rect">
            <a:avLst/>
          </a:prstGeom>
          <a:solidFill>
            <a:srgbClr val="CFE2F3">
              <a:alpha val="30000"/>
            </a:srgbClr>
          </a:solidFill>
          <a:ln w="9525" cap="flat" cmpd="sng">
            <a:solidFill>
              <a:schemeClr val="dk2">
                <a:alpha val="3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>
                    <a:alpha val="30000"/>
                  </a:srgbClr>
                </a:solidFill>
                <a:latin typeface="Calibri"/>
                <a:ea typeface="Calibri"/>
                <a:cs typeface="Calibri"/>
                <a:sym typeface="Calibri"/>
              </a:rPr>
              <a:t>Variational Autoencoders (VAEs)</a:t>
            </a:r>
            <a:endParaRPr sz="1800">
              <a:solidFill>
                <a:srgbClr val="000000">
                  <a:alpha val="30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83;g322479f4c9b_1_3">
            <a:extLst>
              <a:ext uri="{FF2B5EF4-FFF2-40B4-BE49-F238E27FC236}">
                <a16:creationId xmlns:a16="http://schemas.microsoft.com/office/drawing/2014/main" id="{F9201E75-9704-4933-21DA-97C3F28D7576}"/>
              </a:ext>
            </a:extLst>
          </p:cNvPr>
          <p:cNvSpPr/>
          <p:nvPr/>
        </p:nvSpPr>
        <p:spPr>
          <a:xfrm>
            <a:off x="5954446" y="5018063"/>
            <a:ext cx="1976700" cy="549300"/>
          </a:xfrm>
          <a:prstGeom prst="rect">
            <a:avLst/>
          </a:prstGeom>
          <a:solidFill>
            <a:srgbClr val="CFE2F3">
              <a:alpha val="30000"/>
            </a:srgbClr>
          </a:solidFill>
          <a:ln w="9525" cap="flat" cmpd="sng">
            <a:solidFill>
              <a:schemeClr val="dk2">
                <a:alpha val="3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>
                    <a:alpha val="30000"/>
                  </a:srgbClr>
                </a:solidFill>
                <a:latin typeface="Calibri"/>
                <a:ea typeface="Calibri"/>
                <a:cs typeface="Calibri"/>
                <a:sym typeface="Calibri"/>
              </a:rPr>
              <a:t>Diffusion Models</a:t>
            </a:r>
            <a:endParaRPr sz="1900">
              <a:solidFill>
                <a:srgbClr val="000000">
                  <a:alpha val="30000"/>
                </a:srgb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" name="Google Shape;284;g322479f4c9b_1_3">
            <a:extLst>
              <a:ext uri="{FF2B5EF4-FFF2-40B4-BE49-F238E27FC236}">
                <a16:creationId xmlns:a16="http://schemas.microsoft.com/office/drawing/2014/main" id="{75EC5C8D-7DDC-BEC0-CC39-AAB6D8D93FBF}"/>
              </a:ext>
            </a:extLst>
          </p:cNvPr>
          <p:cNvCxnSpPr>
            <a:stCxn id="5" idx="2"/>
            <a:endCxn id="29" idx="0"/>
          </p:cNvCxnSpPr>
          <p:nvPr/>
        </p:nvCxnSpPr>
        <p:spPr>
          <a:xfrm flipH="1">
            <a:off x="2368750" y="3349113"/>
            <a:ext cx="1184750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285;g322479f4c9b_1_3">
            <a:extLst>
              <a:ext uri="{FF2B5EF4-FFF2-40B4-BE49-F238E27FC236}">
                <a16:creationId xmlns:a16="http://schemas.microsoft.com/office/drawing/2014/main" id="{078D0843-39CA-1A26-49F3-DCF0D868A8F7}"/>
              </a:ext>
            </a:extLst>
          </p:cNvPr>
          <p:cNvCxnSpPr>
            <a:stCxn id="5" idx="2"/>
            <a:endCxn id="30" idx="0"/>
          </p:cNvCxnSpPr>
          <p:nvPr/>
        </p:nvCxnSpPr>
        <p:spPr>
          <a:xfrm>
            <a:off x="3553500" y="3349113"/>
            <a:ext cx="3586100" cy="559825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3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286;g322479f4c9b_1_3">
            <a:extLst>
              <a:ext uri="{FF2B5EF4-FFF2-40B4-BE49-F238E27FC236}">
                <a16:creationId xmlns:a16="http://schemas.microsoft.com/office/drawing/2014/main" id="{8A6794E6-9832-F5BE-1A4A-AF2394D7866C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 flipH="1">
            <a:off x="1467625" y="4458238"/>
            <a:ext cx="901125" cy="5598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" name="Google Shape;287;g322479f4c9b_1_3">
            <a:extLst>
              <a:ext uri="{FF2B5EF4-FFF2-40B4-BE49-F238E27FC236}">
                <a16:creationId xmlns:a16="http://schemas.microsoft.com/office/drawing/2014/main" id="{C8D82305-7C8A-EE3C-D628-6D807C73EE61}"/>
              </a:ext>
            </a:extLst>
          </p:cNvPr>
          <p:cNvCxnSpPr>
            <a:stCxn id="29" idx="2"/>
            <a:endCxn id="32" idx="0"/>
          </p:cNvCxnSpPr>
          <p:nvPr/>
        </p:nvCxnSpPr>
        <p:spPr>
          <a:xfrm>
            <a:off x="2368750" y="4458238"/>
            <a:ext cx="1977910" cy="559825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3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Google Shape;290;g322479f4c9b_1_3">
            <a:extLst>
              <a:ext uri="{FF2B5EF4-FFF2-40B4-BE49-F238E27FC236}">
                <a16:creationId xmlns:a16="http://schemas.microsoft.com/office/drawing/2014/main" id="{1264857E-4032-2984-6173-EDC8B7001E34}"/>
              </a:ext>
            </a:extLst>
          </p:cNvPr>
          <p:cNvCxnSpPr>
            <a:stCxn id="30" idx="2"/>
            <a:endCxn id="33" idx="0"/>
          </p:cNvCxnSpPr>
          <p:nvPr/>
        </p:nvCxnSpPr>
        <p:spPr>
          <a:xfrm>
            <a:off x="7139600" y="4458238"/>
            <a:ext cx="2683650" cy="559825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3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293;g322479f4c9b_1_3">
            <a:extLst>
              <a:ext uri="{FF2B5EF4-FFF2-40B4-BE49-F238E27FC236}">
                <a16:creationId xmlns:a16="http://schemas.microsoft.com/office/drawing/2014/main" id="{3CC8180C-20D6-A074-D544-8ACD043C8FD1}"/>
              </a:ext>
            </a:extLst>
          </p:cNvPr>
          <p:cNvCxnSpPr>
            <a:stCxn id="30" idx="2"/>
            <a:endCxn id="34" idx="0"/>
          </p:cNvCxnSpPr>
          <p:nvPr/>
        </p:nvCxnSpPr>
        <p:spPr>
          <a:xfrm flipH="1">
            <a:off x="6942796" y="4458238"/>
            <a:ext cx="196804" cy="559825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3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148128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249dbce6c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TA: Yuwei An</a:t>
            </a:r>
            <a:endParaRPr/>
          </a:p>
        </p:txBody>
      </p:sp>
      <p:sp>
        <p:nvSpPr>
          <p:cNvPr id="113" name="Google Shape;113;g32249dbce6c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Master student in ECE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Interests: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ML System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my free time, I: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play civilization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Contact info: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yuweia@andrew.cmu.edu</a:t>
            </a:r>
            <a:r>
              <a:rPr lang="en-US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Office hours: Tues. 4-5pm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114" name="Google Shape;114;g32249dbce6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2125" y="207250"/>
            <a:ext cx="2703876" cy="273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2a5024bd00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2100" y="280324"/>
            <a:ext cx="3393900" cy="317896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a5024bd004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TA: Kai Hu</a:t>
            </a:r>
            <a:endParaRPr/>
          </a:p>
        </p:txBody>
      </p:sp>
      <p:sp>
        <p:nvSpPr>
          <p:cNvPr id="121" name="Google Shape;121;g2a5024bd004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152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PhD student in ECE</a:t>
            </a:r>
            <a:endParaRPr dirty="0"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Interests:</a:t>
            </a:r>
            <a:endParaRPr dirty="0"/>
          </a:p>
          <a:p>
            <a:pPr marL="685800" lvl="1" indent="-21716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Robustness and safety for AI models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In my free time, I:</a:t>
            </a:r>
            <a:endParaRPr dirty="0"/>
          </a:p>
          <a:p>
            <a:pPr marL="914400" lvl="1" indent="-33432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go hiking with my dog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Contact info:</a:t>
            </a:r>
            <a:endParaRPr dirty="0"/>
          </a:p>
          <a:p>
            <a:pPr marL="685800" lvl="1" indent="-21716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kaihu@cmu.edu</a:t>
            </a:r>
            <a:r>
              <a:rPr lang="en-US" dirty="0"/>
              <a:t> </a:t>
            </a:r>
            <a:endParaRPr dirty="0"/>
          </a:p>
          <a:p>
            <a:pPr marL="685800" lvl="1" indent="-21716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Office hours: </a:t>
            </a:r>
            <a:r>
              <a:rPr lang="en-US"/>
              <a:t>Wednesday 4-5 </a:t>
            </a:r>
            <a:r>
              <a:rPr lang="en-US" dirty="0"/>
              <a:t>pm.</a:t>
            </a:r>
            <a:endParaRPr dirty="0"/>
          </a:p>
          <a:p>
            <a:pPr marL="685800" lvl="1" indent="-18192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Office: CIC 2206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pic>
        <p:nvPicPr>
          <p:cNvPr id="122" name="Google Shape;122;g2a5024bd004_0_0"/>
          <p:cNvPicPr preferRelativeResize="0"/>
          <p:nvPr/>
        </p:nvPicPr>
        <p:blipFill rotWithShape="1">
          <a:blip r:embed="rId5">
            <a:alphaModFix/>
          </a:blip>
          <a:srcRect l="514" r="514"/>
          <a:stretch/>
        </p:blipFill>
        <p:spPr>
          <a:xfrm>
            <a:off x="8612099" y="207250"/>
            <a:ext cx="3393901" cy="3429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5088944c2_0_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TA: Chuqi Zhang</a:t>
            </a:r>
            <a:endParaRPr/>
          </a:p>
        </p:txBody>
      </p:sp>
      <p:sp>
        <p:nvSpPr>
          <p:cNvPr id="128" name="Google Shape;128;g2a5088944c2_0_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0193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Master student in ECE</a:t>
            </a:r>
            <a:endParaRPr/>
          </a:p>
          <a:p>
            <a:pPr marL="228600" lvl="0" indent="-20193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Interests:</a:t>
            </a:r>
            <a:endParaRPr/>
          </a:p>
          <a:p>
            <a:pPr marL="685800" lvl="1" indent="-2057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Generative models</a:t>
            </a:r>
            <a:endParaRPr/>
          </a:p>
          <a:p>
            <a:pPr marL="685800" lvl="1" indent="-17335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Computer vision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20193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my free time, I: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play games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listen to music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20193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Contact info:</a:t>
            </a:r>
            <a:endParaRPr/>
          </a:p>
          <a:p>
            <a:pPr marL="685800" lvl="1" indent="-2057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chuqiz@andrew.cmu.edu</a:t>
            </a:r>
            <a:endParaRPr/>
          </a:p>
          <a:p>
            <a:pPr marL="685800" lvl="1" indent="-2057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Office hours: Friday, 1-2pm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129" name="Google Shape;129;g2a5088944c2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2125" y="183050"/>
            <a:ext cx="3703050" cy="37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Waitlist</a:t>
            </a:r>
            <a:endParaRPr/>
          </a:p>
        </p:txBody>
      </p:sp>
      <p:sp>
        <p:nvSpPr>
          <p:cNvPr id="127" name="Google Shape;127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do not control it!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Really!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Please do not email us about getting in off the waitlist!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Piazza and Gradescope</a:t>
            </a:r>
            <a:endParaRPr/>
          </a:p>
        </p:txBody>
      </p:sp>
      <p:sp>
        <p:nvSpPr>
          <p:cNvPr id="133" name="Google Shape;133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information about this class can be found on the website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cmu-dgm.github.io</a:t>
            </a:r>
            <a:endParaRPr sz="36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 also have a piazza, located at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https://piazza.com/cmu/spring2025/18789a/home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You can ask questions there on homeworks and lecture topics.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Assignments will be submitted on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Gradescope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Canvas (any code can be submitted on canvas, pdfs and links to notebooks on Gradescope).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8214</TotalTime>
  <Words>2634</Words>
  <Application>Microsoft Macintosh PowerPoint</Application>
  <PresentationFormat>Widescreen</PresentationFormat>
  <Paragraphs>587</Paragraphs>
  <Slides>45</Slides>
  <Notes>44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Cambria Math</vt:lpstr>
      <vt:lpstr>Office Theme</vt:lpstr>
      <vt:lpstr>Welcome to  Deep Generative Modeling 18-789 </vt:lpstr>
      <vt:lpstr>Instructor: Beidi Chen</vt:lpstr>
      <vt:lpstr>Instructor: Xun Huang</vt:lpstr>
      <vt:lpstr>TA: Tong Yang</vt:lpstr>
      <vt:lpstr>TA: Yuwei An</vt:lpstr>
      <vt:lpstr>TA: Kai Hu</vt:lpstr>
      <vt:lpstr>TA: Chuqi Zhang</vt:lpstr>
      <vt:lpstr>Waitlist</vt:lpstr>
      <vt:lpstr>Piazza and Gradescope</vt:lpstr>
      <vt:lpstr>Grading Rubric</vt:lpstr>
      <vt:lpstr>Late days</vt:lpstr>
      <vt:lpstr>GenAI Tool Policy</vt:lpstr>
      <vt:lpstr>Outline</vt:lpstr>
      <vt:lpstr>Outline</vt:lpstr>
      <vt:lpstr>Deep Generative Models</vt:lpstr>
      <vt:lpstr>Lecture Structure</vt:lpstr>
      <vt:lpstr>Student Presentations</vt:lpstr>
      <vt:lpstr>Student Presentations</vt:lpstr>
      <vt:lpstr>Student Presentations</vt:lpstr>
      <vt:lpstr>Active Learning</vt:lpstr>
      <vt:lpstr>Test</vt:lpstr>
      <vt:lpstr>Project (Dates subject to change)</vt:lpstr>
      <vt:lpstr>Example Projects </vt:lpstr>
      <vt:lpstr>ChatBot</vt:lpstr>
      <vt:lpstr>Code Generation</vt:lpstr>
      <vt:lpstr>Drug Discovery</vt:lpstr>
      <vt:lpstr>Music Generation</vt:lpstr>
      <vt:lpstr>Text-to-Image</vt:lpstr>
      <vt:lpstr>Text-to-Video</vt:lpstr>
      <vt:lpstr>Generative modeling</vt:lpstr>
      <vt:lpstr>Deep Generative Models</vt:lpstr>
      <vt:lpstr>Refresh: Probability Distribution</vt:lpstr>
      <vt:lpstr>Setup: Generative modeling</vt:lpstr>
      <vt:lpstr>Setup: Generative modeling</vt:lpstr>
      <vt:lpstr>Kullback–Leibler (KL) divergence</vt:lpstr>
      <vt:lpstr>Think-Pair-Share</vt:lpstr>
      <vt:lpstr>Properties of KL divergence</vt:lpstr>
      <vt:lpstr>Properties of KL divergence</vt:lpstr>
      <vt:lpstr>Setup: Generative modeling</vt:lpstr>
      <vt:lpstr>Setup: Generative modeling</vt:lpstr>
      <vt:lpstr>Setup: Deep Generative Modeling</vt:lpstr>
      <vt:lpstr>Challenges of Deep Generative Modeling</vt:lpstr>
      <vt:lpstr>Deep Generative Models</vt:lpstr>
      <vt:lpstr>Recap</vt:lpstr>
      <vt:lpstr>Next: Autoregressive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Giulia Cecilia Fanti</dc:creator>
  <cp:lastModifiedBy>Xun Huang</cp:lastModifiedBy>
  <cp:revision>12</cp:revision>
  <dcterms:created xsi:type="dcterms:W3CDTF">2024-01-15T17:05:46Z</dcterms:created>
  <dcterms:modified xsi:type="dcterms:W3CDTF">2025-01-13T21:19:59Z</dcterms:modified>
</cp:coreProperties>
</file>